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8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2" d="100"/>
          <a:sy n="62" d="100"/>
        </p:scale>
        <p:origin x="758" y="6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B0056-B8AC-49CF-AB73-80F4A7014126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55E8B56-B1C7-4918-A529-B7D0EF7A7C67}">
      <dgm:prSet phldrT="[Text]" custT="1"/>
      <dgm:spPr/>
      <dgm:t>
        <a:bodyPr/>
        <a:lstStyle/>
        <a:p>
          <a:r>
            <a:rPr lang="en-US" sz="1800" dirty="0" smtClean="0"/>
            <a:t>Broad Sustainability Topics</a:t>
          </a:r>
          <a:endParaRPr lang="en-US" sz="1800" dirty="0"/>
        </a:p>
      </dgm:t>
    </dgm:pt>
    <dgm:pt modelId="{F26962A1-08AA-41FC-806A-1D546756290E}" type="parTrans" cxnId="{788F4209-F6F9-4338-AE94-A26DF18ED722}">
      <dgm:prSet/>
      <dgm:spPr/>
      <dgm:t>
        <a:bodyPr/>
        <a:lstStyle/>
        <a:p>
          <a:endParaRPr lang="en-US" sz="1800"/>
        </a:p>
      </dgm:t>
    </dgm:pt>
    <dgm:pt modelId="{FE6E97BE-59E5-4140-8F0E-C155B7E473D6}" type="sibTrans" cxnId="{788F4209-F6F9-4338-AE94-A26DF18ED722}">
      <dgm:prSet/>
      <dgm:spPr/>
      <dgm:t>
        <a:bodyPr/>
        <a:lstStyle/>
        <a:p>
          <a:endParaRPr lang="en-US" sz="1800"/>
        </a:p>
      </dgm:t>
    </dgm:pt>
    <dgm:pt modelId="{FCB273A7-96A6-4230-92D9-9363769200F4}">
      <dgm:prSet phldrT="[Text]" custT="1"/>
      <dgm:spPr/>
      <dgm:t>
        <a:bodyPr/>
        <a:lstStyle/>
        <a:p>
          <a:r>
            <a:rPr lang="en-US" sz="1800" dirty="0" smtClean="0"/>
            <a:t>Technical Content</a:t>
          </a:r>
          <a:endParaRPr lang="en-US" sz="1800" dirty="0"/>
        </a:p>
      </dgm:t>
    </dgm:pt>
    <dgm:pt modelId="{130CA672-07CC-46BC-8D4A-CE93743EB411}" type="parTrans" cxnId="{CCAFF9CB-3711-4A22-B736-02D9C2B27036}">
      <dgm:prSet/>
      <dgm:spPr/>
      <dgm:t>
        <a:bodyPr/>
        <a:lstStyle/>
        <a:p>
          <a:endParaRPr lang="en-US" sz="1800"/>
        </a:p>
      </dgm:t>
    </dgm:pt>
    <dgm:pt modelId="{6D790B5E-7977-485C-934F-CACCD922A6AA}" type="sibTrans" cxnId="{CCAFF9CB-3711-4A22-B736-02D9C2B27036}">
      <dgm:prSet/>
      <dgm:spPr/>
      <dgm:t>
        <a:bodyPr/>
        <a:lstStyle/>
        <a:p>
          <a:endParaRPr lang="en-US" sz="1800"/>
        </a:p>
      </dgm:t>
    </dgm:pt>
    <dgm:pt modelId="{C54FCEAD-F280-4888-B1ED-109E46DDBD66}" type="pres">
      <dgm:prSet presAssocID="{F0EB0056-B8AC-49CF-AB73-80F4A70141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442458-CA0E-4BA4-844F-50B04E829945}" type="pres">
      <dgm:prSet presAssocID="{E55E8B56-B1C7-4918-A529-B7D0EF7A7C67}" presName="Name5" presStyleLbl="vennNode1" presStyleIdx="0" presStyleCnt="2" custLinFactNeighborX="-12622" custLinFactNeighborY="-44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8AB47-8922-4C20-8A0C-1346573039F8}" type="pres">
      <dgm:prSet presAssocID="{FE6E97BE-59E5-4140-8F0E-C155B7E473D6}" presName="space" presStyleCnt="0"/>
      <dgm:spPr/>
      <dgm:t>
        <a:bodyPr/>
        <a:lstStyle/>
        <a:p>
          <a:endParaRPr lang="en-US"/>
        </a:p>
      </dgm:t>
    </dgm:pt>
    <dgm:pt modelId="{6483E320-4658-4FE3-9C2F-8DED64BA1F31}" type="pres">
      <dgm:prSet presAssocID="{FCB273A7-96A6-4230-92D9-9363769200F4}" presName="Name5" presStyleLbl="vennNode1" presStyleIdx="1" presStyleCnt="2" custLinFactNeighborX="2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8F4209-F6F9-4338-AE94-A26DF18ED722}" srcId="{F0EB0056-B8AC-49CF-AB73-80F4A7014126}" destId="{E55E8B56-B1C7-4918-A529-B7D0EF7A7C67}" srcOrd="0" destOrd="0" parTransId="{F26962A1-08AA-41FC-806A-1D546756290E}" sibTransId="{FE6E97BE-59E5-4140-8F0E-C155B7E473D6}"/>
    <dgm:cxn modelId="{3B7AA2A3-A582-4EEC-8086-BBDA6204A39F}" type="presOf" srcId="{FCB273A7-96A6-4230-92D9-9363769200F4}" destId="{6483E320-4658-4FE3-9C2F-8DED64BA1F31}" srcOrd="0" destOrd="0" presId="urn:microsoft.com/office/officeart/2005/8/layout/venn3"/>
    <dgm:cxn modelId="{CCAFF9CB-3711-4A22-B736-02D9C2B27036}" srcId="{F0EB0056-B8AC-49CF-AB73-80F4A7014126}" destId="{FCB273A7-96A6-4230-92D9-9363769200F4}" srcOrd="1" destOrd="0" parTransId="{130CA672-07CC-46BC-8D4A-CE93743EB411}" sibTransId="{6D790B5E-7977-485C-934F-CACCD922A6AA}"/>
    <dgm:cxn modelId="{4980F080-13BC-4140-9A7C-2279B792D1D8}" type="presOf" srcId="{F0EB0056-B8AC-49CF-AB73-80F4A7014126}" destId="{C54FCEAD-F280-4888-B1ED-109E46DDBD66}" srcOrd="0" destOrd="0" presId="urn:microsoft.com/office/officeart/2005/8/layout/venn3"/>
    <dgm:cxn modelId="{CE0D47AE-BB82-410F-94D1-5E6F7C8934CF}" type="presOf" srcId="{E55E8B56-B1C7-4918-A529-B7D0EF7A7C67}" destId="{C7442458-CA0E-4BA4-844F-50B04E829945}" srcOrd="0" destOrd="0" presId="urn:microsoft.com/office/officeart/2005/8/layout/venn3"/>
    <dgm:cxn modelId="{09DC3213-1133-4D82-9A64-127C21B5A446}" type="presParOf" srcId="{C54FCEAD-F280-4888-B1ED-109E46DDBD66}" destId="{C7442458-CA0E-4BA4-844F-50B04E829945}" srcOrd="0" destOrd="0" presId="urn:microsoft.com/office/officeart/2005/8/layout/venn3"/>
    <dgm:cxn modelId="{0450C1FC-0299-4274-8C4C-AE4DEBCE2066}" type="presParOf" srcId="{C54FCEAD-F280-4888-B1ED-109E46DDBD66}" destId="{5F88AB47-8922-4C20-8A0C-1346573039F8}" srcOrd="1" destOrd="0" presId="urn:microsoft.com/office/officeart/2005/8/layout/venn3"/>
    <dgm:cxn modelId="{20FD09B0-5564-48D1-83D8-796018636180}" type="presParOf" srcId="{C54FCEAD-F280-4888-B1ED-109E46DDBD66}" destId="{6483E320-4658-4FE3-9C2F-8DED64BA1F31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42458-CA0E-4BA4-844F-50B04E829945}">
      <dsp:nvSpPr>
        <dsp:cNvPr id="0" name=""/>
        <dsp:cNvSpPr/>
      </dsp:nvSpPr>
      <dsp:spPr>
        <a:xfrm>
          <a:off x="261105" y="0"/>
          <a:ext cx="2241918" cy="224191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380" tIns="22860" rIns="1233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Broad Sustainability Topics</a:t>
          </a:r>
          <a:endParaRPr lang="en-US" sz="1800" kern="1200" dirty="0"/>
        </a:p>
      </dsp:txBody>
      <dsp:txXfrm>
        <a:off x="589426" y="328321"/>
        <a:ext cx="1585276" cy="1585276"/>
      </dsp:txXfrm>
    </dsp:sp>
    <dsp:sp modelId="{6483E320-4658-4FE3-9C2F-8DED64BA1F31}">
      <dsp:nvSpPr>
        <dsp:cNvPr id="0" name=""/>
        <dsp:cNvSpPr/>
      </dsp:nvSpPr>
      <dsp:spPr>
        <a:xfrm>
          <a:off x="2122533" y="359"/>
          <a:ext cx="2241918" cy="2241918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380" tIns="22860" rIns="1233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Technical Content</a:t>
          </a:r>
          <a:endParaRPr lang="en-US" sz="1800" kern="1200" dirty="0"/>
        </a:p>
      </dsp:txBody>
      <dsp:txXfrm>
        <a:off x="2450854" y="328680"/>
        <a:ext cx="1585276" cy="1585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8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3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1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3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24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7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0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2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0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8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8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4FBEA-AE24-4ABE-928C-8DB1EC0A7698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A030B-9692-4562-A289-F79A5A93A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4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3706679"/>
            <a:ext cx="10991849" cy="136062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IEEE Conference on Technologies for Sustainability 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4898" y="4702024"/>
            <a:ext cx="9144000" cy="833803"/>
          </a:xfrm>
        </p:spPr>
        <p:txBody>
          <a:bodyPr>
            <a:noAutofit/>
          </a:bodyPr>
          <a:lstStyle/>
          <a:p>
            <a:r>
              <a:rPr lang="en-US" sz="2000" dirty="0" smtClean="0"/>
              <a:t>2016 IEEE Regions 4, 5, and 6 Joint Meeting and IEEE-USA Awards Banquet, Las Vegas</a:t>
            </a:r>
          </a:p>
          <a:p>
            <a:r>
              <a:rPr lang="en-US" sz="2000" dirty="0" smtClean="0"/>
              <a:t>January 29, 2016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8854"/>
          <a:stretch/>
        </p:blipFill>
        <p:spPr>
          <a:xfrm>
            <a:off x="4422475" y="2425237"/>
            <a:ext cx="5040980" cy="1412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674339"/>
            <a:ext cx="10991849" cy="17418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38898" y="56080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Gopi Krishnan</a:t>
            </a:r>
          </a:p>
          <a:p>
            <a:pPr algn="ctr"/>
            <a:r>
              <a:rPr lang="en-US" dirty="0" smtClean="0"/>
              <a:t>Chair - Organizing Committee, 2016 </a:t>
            </a:r>
            <a:r>
              <a:rPr lang="en-US" dirty="0" err="1" smtClean="0"/>
              <a:t>Sustech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Sustainability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3076" cy="4351338"/>
          </a:xfrm>
        </p:spPr>
        <p:txBody>
          <a:bodyPr/>
          <a:lstStyle/>
          <a:p>
            <a:r>
              <a:rPr lang="en-US" dirty="0" smtClean="0"/>
              <a:t>Environmental sustainability is a recognized issue of global proportions*  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758" y="2517432"/>
            <a:ext cx="2004493" cy="3909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36" y="2517432"/>
            <a:ext cx="8791575" cy="1514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142" y="4322041"/>
            <a:ext cx="6615885" cy="15647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8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</a:t>
            </a:r>
            <a:r>
              <a:rPr lang="en-US" dirty="0" err="1" smtClean="0"/>
              <a:t>Sustech</a:t>
            </a:r>
            <a:r>
              <a:rPr lang="en-US" dirty="0" smtClean="0"/>
              <a:t>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66935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The IEEE </a:t>
            </a:r>
            <a:r>
              <a:rPr lang="en-US" b="1" dirty="0" smtClean="0"/>
              <a:t>Conference </a:t>
            </a:r>
            <a:r>
              <a:rPr lang="en-US" b="1" dirty="0"/>
              <a:t>on Technologies for Sustainability (</a:t>
            </a:r>
            <a:r>
              <a:rPr lang="en-US" b="1" dirty="0" err="1"/>
              <a:t>Sustech</a:t>
            </a:r>
            <a:r>
              <a:rPr lang="en-US" b="1" dirty="0" smtClean="0"/>
              <a:t>) </a:t>
            </a:r>
            <a:r>
              <a:rPr lang="en-US" dirty="0" smtClean="0"/>
              <a:t>is an annual conference that aims to address &amp; explore the development and application of science, engineering and technology to promote sustainability. </a:t>
            </a:r>
          </a:p>
          <a:p>
            <a:r>
              <a:rPr lang="en-US" dirty="0" smtClean="0"/>
              <a:t>The conference in its 4</a:t>
            </a:r>
            <a:r>
              <a:rPr lang="en-US" baseline="30000" dirty="0" smtClean="0"/>
              <a:t>th</a:t>
            </a:r>
            <a:r>
              <a:rPr lang="en-US" dirty="0" smtClean="0"/>
              <a:t> year is uniquely positioned to address a </a:t>
            </a:r>
            <a:r>
              <a:rPr lang="en-US" b="1" dirty="0" smtClean="0"/>
              <a:t>span of sustainability topics and technical content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19395323"/>
              </p:ext>
            </p:extLst>
          </p:nvPr>
        </p:nvGraphicFramePr>
        <p:xfrm>
          <a:off x="7278130" y="2539427"/>
          <a:ext cx="4670853" cy="2242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</a:t>
            </a:r>
            <a:r>
              <a:rPr lang="en-US" dirty="0" err="1" smtClean="0"/>
              <a:t>Sustech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145" y="2492889"/>
            <a:ext cx="7369710" cy="38337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40878" b="38348"/>
          <a:stretch/>
        </p:blipFill>
        <p:spPr>
          <a:xfrm>
            <a:off x="4609070" y="3888464"/>
            <a:ext cx="902044" cy="370558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240000"/>
            </a:camera>
            <a:lightRig rig="threePt" dir="t"/>
          </a:scene3d>
        </p:spPr>
      </p:pic>
      <p:sp>
        <p:nvSpPr>
          <p:cNvPr id="6" name="Rectangle 5"/>
          <p:cNvSpPr/>
          <p:nvPr/>
        </p:nvSpPr>
        <p:spPr>
          <a:xfrm>
            <a:off x="679622" y="1528439"/>
            <a:ext cx="11034584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Make </a:t>
            </a:r>
            <a:r>
              <a:rPr lang="en-US" sz="3200" b="1" dirty="0" err="1" smtClean="0"/>
              <a:t>Sustech</a:t>
            </a:r>
            <a:r>
              <a:rPr lang="en-US" sz="3200" dirty="0" smtClean="0"/>
              <a:t> a go-to conference on the IEEE and green circuit !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75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2016 Conference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640" y="1690688"/>
            <a:ext cx="8407004" cy="5002777"/>
          </a:xfrm>
        </p:spPr>
        <p:txBody>
          <a:bodyPr>
            <a:noAutofit/>
          </a:bodyPr>
          <a:lstStyle/>
          <a:p>
            <a:r>
              <a:rPr lang="en-US" dirty="0" smtClean="0"/>
              <a:t>The 2016 conference will be held Phoenix, AZ b/w </a:t>
            </a:r>
            <a:r>
              <a:rPr lang="en-US" b="1" dirty="0" smtClean="0"/>
              <a:t>Oct 9</a:t>
            </a:r>
            <a:r>
              <a:rPr lang="en-US" b="1" baseline="30000" dirty="0" smtClean="0"/>
              <a:t>th</a:t>
            </a:r>
            <a:r>
              <a:rPr lang="en-US" b="1" dirty="0" smtClean="0"/>
              <a:t> and Oct 11</a:t>
            </a:r>
            <a:r>
              <a:rPr lang="en-US" b="1" baseline="30000" dirty="0" smtClean="0"/>
              <a:t>th</a:t>
            </a:r>
            <a:r>
              <a:rPr lang="en-US" b="1" dirty="0" smtClean="0"/>
              <a:t>, 2016</a:t>
            </a:r>
          </a:p>
          <a:p>
            <a:r>
              <a:rPr lang="en-US" dirty="0" smtClean="0"/>
              <a:t>The plan for the </a:t>
            </a:r>
            <a:r>
              <a:rPr lang="en-US" b="1" dirty="0" smtClean="0"/>
              <a:t>three day conference </a:t>
            </a:r>
            <a:r>
              <a:rPr lang="en-US" dirty="0" smtClean="0"/>
              <a:t>includes technical presentations, keynote speakers, panel discussions, vendor expo, professional development courses (e.g. </a:t>
            </a:r>
            <a:r>
              <a:rPr lang="en-US" i="1" dirty="0" smtClean="0"/>
              <a:t>Makers and Sustainability, Entrepreneurship in </a:t>
            </a:r>
            <a:r>
              <a:rPr lang="en-US" i="1" dirty="0" err="1" smtClean="0"/>
              <a:t>Cleantech</a:t>
            </a:r>
            <a:r>
              <a:rPr lang="en-US" i="1" dirty="0" smtClean="0"/>
              <a:t>, Power &amp; Energy, Strategies to reduce personal footprint</a:t>
            </a:r>
            <a:r>
              <a:rPr lang="en-US" dirty="0" smtClean="0"/>
              <a:t>)</a:t>
            </a:r>
          </a:p>
          <a:p>
            <a:r>
              <a:rPr lang="en-US" dirty="0" smtClean="0"/>
              <a:t>Topics will include </a:t>
            </a:r>
            <a:r>
              <a:rPr lang="en-US" b="1" dirty="0" smtClean="0"/>
              <a:t>Internet of Things, </a:t>
            </a:r>
            <a:r>
              <a:rPr lang="en-US" b="1" dirty="0" smtClean="0"/>
              <a:t>Energy, Smart Cities, Manufacturing, People and Policy</a:t>
            </a:r>
            <a:r>
              <a:rPr lang="en-US" dirty="0" smtClean="0"/>
              <a:t>.</a:t>
            </a:r>
            <a:endParaRPr lang="en-US" sz="3200" dirty="0" smtClean="0"/>
          </a:p>
        </p:txBody>
      </p:sp>
      <p:pic>
        <p:nvPicPr>
          <p:cNvPr id="4" name="Picture 2" descr="http://www.visitarizona.com/system/photos/2/original/city-phoenix-central-arizona.jpg?125478994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8" t="737" r="10260" b="-737"/>
          <a:stretch/>
        </p:blipFill>
        <p:spPr bwMode="auto">
          <a:xfrm>
            <a:off x="9328032" y="1898647"/>
            <a:ext cx="2605189" cy="17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2401"/>
          <a:stretch/>
        </p:blipFill>
        <p:spPr>
          <a:xfrm>
            <a:off x="9328032" y="3852023"/>
            <a:ext cx="2596238" cy="1777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8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 to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84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We have </a:t>
            </a:r>
            <a:r>
              <a:rPr lang="en-US" b="1" dirty="0" smtClean="0"/>
              <a:t>8 months </a:t>
            </a:r>
            <a:r>
              <a:rPr lang="en-US" dirty="0" smtClean="0"/>
              <a:t>to the conference !</a:t>
            </a:r>
          </a:p>
          <a:p>
            <a:r>
              <a:rPr lang="en-US" dirty="0" smtClean="0"/>
              <a:t>Need </a:t>
            </a:r>
            <a:r>
              <a:rPr lang="en-US" b="1" dirty="0" smtClean="0"/>
              <a:t>passionate volunteers </a:t>
            </a:r>
            <a:r>
              <a:rPr lang="en-US" dirty="0" smtClean="0"/>
              <a:t>interested in taking a leadership role particularly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rogram, Track, Publicity, Sponsorship chairs </a:t>
            </a:r>
          </a:p>
          <a:p>
            <a:pPr fontAlgn="ctr">
              <a:lnSpc>
                <a:spcPct val="115000"/>
              </a:lnSpc>
              <a:spcBef>
                <a:spcPts val="0"/>
              </a:spcBef>
            </a:pPr>
            <a:r>
              <a:rPr lang="en-US" b="1" dirty="0" smtClean="0"/>
              <a:t>Call to action</a:t>
            </a:r>
            <a:r>
              <a:rPr lang="en-US" dirty="0" smtClean="0"/>
              <a:t>: As a section/activity chair/leader if you think there will be </a:t>
            </a:r>
            <a:r>
              <a:rPr lang="en-US" b="1" dirty="0" smtClean="0"/>
              <a:t>interest in your community in leading, organizing, participating, or learning more</a:t>
            </a:r>
            <a:r>
              <a:rPr lang="en-US" dirty="0" smtClean="0"/>
              <a:t>, please contact me. If not, I will contact you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marL="0" indent="0" fontAlgn="ctr">
              <a:lnSpc>
                <a:spcPct val="115000"/>
              </a:lnSpc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42735" y="4732285"/>
            <a:ext cx="6203092" cy="156966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Gopi Krishnan</a:t>
            </a:r>
          </a:p>
          <a:p>
            <a:pPr algn="ctr"/>
            <a:r>
              <a:rPr lang="en-US" sz="3200" dirty="0" smtClean="0"/>
              <a:t>Chair, 2016 </a:t>
            </a:r>
            <a:r>
              <a:rPr lang="en-US" sz="3200" dirty="0" err="1" smtClean="0"/>
              <a:t>Sustech</a:t>
            </a:r>
            <a:endParaRPr lang="en-US" sz="3200" dirty="0" smtClean="0"/>
          </a:p>
          <a:p>
            <a:pPr algn="ctr"/>
            <a:r>
              <a:rPr lang="en-US" sz="3200" dirty="0" smtClean="0"/>
              <a:t>gopi.krishnan@intel.com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7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i="1" dirty="0" smtClean="0"/>
              <a:t>“Humankind has not woven the web of life. We are but one thread within it. Whatever we do to the web, we do to ourselves. All things are bound together … all things connect.” </a:t>
            </a:r>
          </a:p>
          <a:p>
            <a:pPr marL="0" indent="0" algn="r">
              <a:buNone/>
            </a:pPr>
            <a:r>
              <a:rPr lang="en-US" sz="3600" dirty="0" smtClean="0"/>
              <a:t>—Chief Seattle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6570" b="38348"/>
          <a:stretch/>
        </p:blipFill>
        <p:spPr>
          <a:xfrm>
            <a:off x="10285144" y="-5474"/>
            <a:ext cx="1906856" cy="4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329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IEEE Conference on Technologies for Sustainability  </vt:lpstr>
      <vt:lpstr>Environmental Sustainability </vt:lpstr>
      <vt:lpstr>IEEE Sustech Conferences</vt:lpstr>
      <vt:lpstr>Goals for Sustech</vt:lpstr>
      <vt:lpstr>The 2016 Conference Overview</vt:lpstr>
      <vt:lpstr>Call to Action</vt:lpstr>
      <vt:lpstr>PowerPoint Presentation</vt:lpstr>
    </vt:vector>
  </TitlesOfParts>
  <Company>Intel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IEEE Conference on Technologies for Sustainability</dc:title>
  <dc:creator>Krishnan, Gopi</dc:creator>
  <cp:lastModifiedBy>Krishnan, Gopi</cp:lastModifiedBy>
  <cp:revision>31</cp:revision>
  <dcterms:created xsi:type="dcterms:W3CDTF">2016-01-29T14:30:33Z</dcterms:created>
  <dcterms:modified xsi:type="dcterms:W3CDTF">2016-01-29T20:23:41Z</dcterms:modified>
</cp:coreProperties>
</file>