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63" r:id="rId4"/>
    <p:sldId id="259" r:id="rId5"/>
    <p:sldId id="264" r:id="rId6"/>
    <p:sldId id="260" r:id="rId7"/>
    <p:sldId id="261" r:id="rId8"/>
    <p:sldId id="262" r:id="rId9"/>
    <p:sldId id="267" r:id="rId10"/>
    <p:sldId id="266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077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niver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18" y="1"/>
            <a:ext cx="12230100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1219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5" descr="shutterstock_769389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9" t="18909" r="17081"/>
          <a:stretch>
            <a:fillRect/>
          </a:stretch>
        </p:blipFill>
        <p:spPr bwMode="auto">
          <a:xfrm>
            <a:off x="9144000" y="1"/>
            <a:ext cx="3048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shutterstock_1070852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4" r="23894"/>
          <a:stretch>
            <a:fillRect/>
          </a:stretch>
        </p:blipFill>
        <p:spPr bwMode="auto">
          <a:xfrm>
            <a:off x="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2" descr="shutterstock_1202063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7" t="7475" r="33949" b="23048"/>
          <a:stretch>
            <a:fillRect/>
          </a:stretch>
        </p:blipFill>
        <p:spPr bwMode="auto">
          <a:xfrm>
            <a:off x="304800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8" descr="shutterstock_58382266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r="21448"/>
          <a:stretch>
            <a:fillRect/>
          </a:stretch>
        </p:blipFill>
        <p:spPr bwMode="auto">
          <a:xfrm>
            <a:off x="609600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216" y="3157837"/>
            <a:ext cx="10545755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217" y="4165407"/>
            <a:ext cx="10545755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589608" y="4887457"/>
            <a:ext cx="10557363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D0D33-E145-AE44-B845-3A6D422BA911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8329-6992-FA46-A379-1289CD59B6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499769" y="1644651"/>
            <a:ext cx="5380567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4"/>
          </p:nvPr>
        </p:nvSpPr>
        <p:spPr>
          <a:xfrm>
            <a:off x="6318486" y="1636664"/>
            <a:ext cx="5270269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487681" y="135133"/>
            <a:ext cx="11101073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5D826-9EFD-B845-88AF-28493E7197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C1E24-6398-FC49-B92B-20EA7CD1D58B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135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489186" y="1645920"/>
            <a:ext cx="5380329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7"/>
          </p:nvPr>
        </p:nvSpPr>
        <p:spPr>
          <a:xfrm>
            <a:off x="6271683" y="1645920"/>
            <a:ext cx="5317071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476249" y="2659063"/>
            <a:ext cx="5393267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5"/>
          </p:nvPr>
        </p:nvSpPr>
        <p:spPr>
          <a:xfrm>
            <a:off x="6271683" y="2659063"/>
            <a:ext cx="5317071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487681" y="135133"/>
            <a:ext cx="11101073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2407-7B97-E24F-876C-E7B4FC2B51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26DFF-FB3A-BC43-9C23-B49AAB57474F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26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1"/>
          </p:nvPr>
        </p:nvSpPr>
        <p:spPr>
          <a:xfrm>
            <a:off x="6238051" y="1644651"/>
            <a:ext cx="5380567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487681" y="135133"/>
            <a:ext cx="11101073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486834" y="1644651"/>
            <a:ext cx="5329767" cy="4367213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AACE-EAD6-D045-8D67-2106286A45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1B31-526A-7641-88A9-AE125C1C9F63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137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520937" y="1644651"/>
            <a:ext cx="5380567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1" y="135133"/>
            <a:ext cx="11101073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6337300" y="1644650"/>
            <a:ext cx="5251453" cy="2077380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6337300" y="3945672"/>
            <a:ext cx="5251453" cy="2072542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7FDE1-6CC7-6241-96F5-A54C6D567C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CD567-D0E7-2A41-872A-1EB9F0F0AA99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32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half" idx="16"/>
          </p:nvPr>
        </p:nvSpPr>
        <p:spPr>
          <a:xfrm>
            <a:off x="494650" y="1645920"/>
            <a:ext cx="5323596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0"/>
          </p:nvPr>
        </p:nvSpPr>
        <p:spPr>
          <a:xfrm>
            <a:off x="6347054" y="1645920"/>
            <a:ext cx="5241701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464386" y="3920063"/>
            <a:ext cx="5323596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2"/>
          </p:nvPr>
        </p:nvSpPr>
        <p:spPr>
          <a:xfrm>
            <a:off x="6316790" y="3920063"/>
            <a:ext cx="5271965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87681" y="135133"/>
            <a:ext cx="11101073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F64F6-7664-0847-8870-81142F814D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DE3E4-748A-EA47-9E3F-E5C94F63948D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27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Subtitle 6"/>
          <p:cNvSpPr>
            <a:spLocks noGrp="1"/>
          </p:cNvSpPr>
          <p:nvPr>
            <p:ph type="body" sz="half" idx="2"/>
          </p:nvPr>
        </p:nvSpPr>
        <p:spPr>
          <a:xfrm>
            <a:off x="1964263" y="5397501"/>
            <a:ext cx="7586135" cy="60959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964267" y="1670050"/>
            <a:ext cx="7586133" cy="3587750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644EE-0CCD-5642-BD18-DBF821ABBA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7384-44CF-C544-9C59-3C0E04A20EF6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42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8" y="1"/>
            <a:ext cx="12230100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07D92-4EE5-D84B-8588-0915E76106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9763-D404-384A-9DA8-EBE8F93C6C45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659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97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87680" y="1645920"/>
            <a:ext cx="11101917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CE1F0-28BF-A844-9B91-A150FCA372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F33F5-130B-7D45-AB13-851FA997CDAC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28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nolog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117" y="1"/>
            <a:ext cx="12227984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1219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18" descr="shutterstock_295816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15311" r="36530"/>
          <a:stretch>
            <a:fillRect/>
          </a:stretch>
        </p:blipFill>
        <p:spPr bwMode="auto">
          <a:xfrm>
            <a:off x="9160933" y="1"/>
            <a:ext cx="3031067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32" descr="ISP209388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9" t="19907" b="7997"/>
          <a:stretch>
            <a:fillRect/>
          </a:stretch>
        </p:blipFill>
        <p:spPr bwMode="auto">
          <a:xfrm>
            <a:off x="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35" descr="shutterstock_1241212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r="16269"/>
          <a:stretch>
            <a:fillRect/>
          </a:stretch>
        </p:blipFill>
        <p:spPr bwMode="auto">
          <a:xfrm>
            <a:off x="3045884" y="1"/>
            <a:ext cx="3028949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9" descr="shutterstock_4301250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5" r="4950"/>
          <a:stretch>
            <a:fillRect/>
          </a:stretch>
        </p:blipFill>
        <p:spPr bwMode="auto">
          <a:xfrm>
            <a:off x="6098117" y="1"/>
            <a:ext cx="3028949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216" y="3157837"/>
            <a:ext cx="10545755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217" y="4165407"/>
            <a:ext cx="10545755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589608" y="4887457"/>
            <a:ext cx="10557363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CCDA1-3060-384E-994F-0481C23E1338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9F32-1665-B143-8D4A-A74F967955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09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eople and Te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18" y="1"/>
            <a:ext cx="12230100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1219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8" descr="shutterstock_7799068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11378" r="-2" b="8519"/>
          <a:stretch>
            <a:fillRect/>
          </a:stretch>
        </p:blipFill>
        <p:spPr bwMode="auto">
          <a:xfrm>
            <a:off x="304800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iStock_000017402661Mediu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3" t="11118" r="6171" b="2959"/>
          <a:stretch>
            <a:fillRect/>
          </a:stretch>
        </p:blipFill>
        <p:spPr bwMode="auto">
          <a:xfrm>
            <a:off x="9144000" y="1"/>
            <a:ext cx="3048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3" descr="shutterstock_3204853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3" t="3491" r="2" b="4852"/>
          <a:stretch>
            <a:fillRect/>
          </a:stretch>
        </p:blipFill>
        <p:spPr bwMode="auto">
          <a:xfrm>
            <a:off x="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15" descr="shutterstock_1130450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" r="41415"/>
          <a:stretch>
            <a:fillRect/>
          </a:stretch>
        </p:blipFill>
        <p:spPr bwMode="auto">
          <a:xfrm>
            <a:off x="6096001" y="1"/>
            <a:ext cx="302895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216" y="3157837"/>
            <a:ext cx="10545755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217" y="4165407"/>
            <a:ext cx="10545755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589608" y="4887457"/>
            <a:ext cx="10557363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C7845-938E-F041-B678-DD441B82590C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6DAE9-6A84-0344-9053-E91F7D90A8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"/>
            <a:ext cx="12227984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1219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cover-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26" b="24687"/>
          <a:stretch>
            <a:fillRect/>
          </a:stretch>
        </p:blipFill>
        <p:spPr bwMode="auto">
          <a:xfrm>
            <a:off x="0" y="1"/>
            <a:ext cx="12192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216" y="3157837"/>
            <a:ext cx="10545755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217" y="4165407"/>
            <a:ext cx="10545755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589608" y="4887457"/>
            <a:ext cx="10557363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9410D-8BC1-884E-BCBC-66D2CC8B72F1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7F158-6FDE-5949-8082-237208690D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66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4817" y="1"/>
            <a:ext cx="12230101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09875"/>
            <a:ext cx="12232217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3029185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3048000" y="1"/>
            <a:ext cx="3029185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6096000" y="1"/>
            <a:ext cx="3029185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9144000" y="1"/>
            <a:ext cx="3087577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216" y="3157837"/>
            <a:ext cx="10545755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217" y="4165407"/>
            <a:ext cx="10545755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589608" y="4887457"/>
            <a:ext cx="10557363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745A2-C156-3E40-B0EE-0C215E481A9D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52E5C-3BBF-C54E-813C-75B4D61C7F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07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18" y="1"/>
            <a:ext cx="12230100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12192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12192001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1216" y="3157837"/>
            <a:ext cx="10545755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1217" y="4165407"/>
            <a:ext cx="10545755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589608" y="4887457"/>
            <a:ext cx="10557363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CC5C-EC8F-0D46-B348-06838738FC5C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D731-B9C6-7D47-856A-3907FB9208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1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417899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B0459-26FD-7248-9C09-9BAEF8174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F228E-2E55-C44F-B54C-1D560573A093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7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,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DB186-ED04-5C4C-B3C5-0B410677D5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3A34E-7437-5749-9FCE-42C559E70E96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4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9"/>
          <p:cNvSpPr>
            <a:spLocks noGrp="1" noChangeAspect="1"/>
          </p:cNvSpPr>
          <p:nvPr>
            <p:ph type="title"/>
          </p:nvPr>
        </p:nvSpPr>
        <p:spPr bwMode="auto">
          <a:xfrm>
            <a:off x="486834" y="134939"/>
            <a:ext cx="1110191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592667" y="6356351"/>
            <a:ext cx="478367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5F2801-562A-684C-B81E-FD1667E3AB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1153584" y="6356351"/>
            <a:ext cx="2190749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3706FF9-A7A1-1E49-B552-C01D56EB6E49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 rot="-5400000">
            <a:off x="12884416" y="5910799"/>
            <a:ext cx="17097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600" dirty="0">
                <a:solidFill>
                  <a:srgbClr val="7F7F7F"/>
                </a:solidFill>
              </a:rPr>
              <a:t>12-CRS-0106 REVISED </a:t>
            </a:r>
            <a:r>
              <a:rPr lang="en-US" sz="600" dirty="0" smtClean="0">
                <a:solidFill>
                  <a:srgbClr val="7F7F7F"/>
                </a:solidFill>
              </a:rPr>
              <a:t>8 </a:t>
            </a:r>
            <a:r>
              <a:rPr lang="en-US" sz="600" dirty="0">
                <a:solidFill>
                  <a:srgbClr val="7F7F7F"/>
                </a:solidFill>
              </a:rPr>
              <a:t>FEB 2013</a:t>
            </a:r>
          </a:p>
        </p:txBody>
      </p:sp>
      <p:sp>
        <p:nvSpPr>
          <p:cNvPr id="1030" name="Text Placeholder 11"/>
          <p:cNvSpPr>
            <a:spLocks noGrp="1"/>
          </p:cNvSpPr>
          <p:nvPr>
            <p:ph type="body" idx="1"/>
          </p:nvPr>
        </p:nvSpPr>
        <p:spPr bwMode="auto">
          <a:xfrm>
            <a:off x="486834" y="1646238"/>
            <a:ext cx="11101917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608" y="6137762"/>
            <a:ext cx="1177541" cy="6594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702" r:id="rId16"/>
    <p:sldLayoutId id="2147483703" r:id="rId1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9pPr>
    </p:titleStyle>
    <p:bodyStyle>
      <a:lvl1pPr marL="346075" indent="-346075" algn="l" defTabSz="457200" rtl="0" eaLnBrk="1" fontAlgn="base" hangingPunct="1">
        <a:spcBef>
          <a:spcPts val="1800"/>
        </a:spcBef>
        <a:spcAft>
          <a:spcPct val="0"/>
        </a:spcAft>
        <a:buSzPct val="135000"/>
        <a:buBlip>
          <a:blip r:embed="rId21"/>
        </a:buBlip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93725" indent="-182563" algn="l" defTabSz="457200" rtl="0" eaLnBrk="1" fontAlgn="base" hangingPunct="1">
        <a:spcBef>
          <a:spcPts val="800"/>
        </a:spcBef>
        <a:spcAft>
          <a:spcPct val="0"/>
        </a:spcAft>
        <a:buClr>
          <a:srgbClr val="595959"/>
        </a:buClr>
        <a:buFont typeface="Lucida Grande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182563" algn="l" defTabSz="457200" rtl="0" eaLnBrk="1" fontAlgn="base" hangingPunct="1">
        <a:spcBef>
          <a:spcPts val="700"/>
        </a:spcBef>
        <a:spcAft>
          <a:spcPct val="0"/>
        </a:spcAft>
        <a:buClr>
          <a:srgbClr val="595959"/>
        </a:buClr>
        <a:buFont typeface="Wingdings" charset="0"/>
        <a:buChar char="§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50925" indent="-182563" algn="l" defTabSz="457200" rtl="0" eaLnBrk="1" fontAlgn="base" hangingPunct="1">
        <a:spcBef>
          <a:spcPts val="600"/>
        </a:spcBef>
        <a:spcAft>
          <a:spcPct val="0"/>
        </a:spcAft>
        <a:buClr>
          <a:srgbClr val="595959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233488" indent="-182563" algn="l" defTabSz="457200" rtl="0" eaLnBrk="1" fontAlgn="base" hangingPunct="1">
        <a:spcBef>
          <a:spcPts val="600"/>
        </a:spcBef>
        <a:spcAft>
          <a:spcPct val="0"/>
        </a:spcAft>
        <a:buClr>
          <a:srgbClr val="7F7F7F"/>
        </a:buClr>
        <a:buFont typeface="Wingdings" charset="0"/>
        <a:buChar char="§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5BB9E4D3-F80A-BB4B-8FD5-37E8CBED91A1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707DF4B-7680-694A-826F-A5CCF24D2FEC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74851" y="3157539"/>
            <a:ext cx="7908925" cy="7651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IEEE Industry Summit Program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0244" name="Subtitle 4"/>
          <p:cNvSpPr>
            <a:spLocks noGrp="1"/>
          </p:cNvSpPr>
          <p:nvPr>
            <p:ph type="subTitle" idx="1"/>
          </p:nvPr>
        </p:nvSpPr>
        <p:spPr>
          <a:xfrm>
            <a:off x="1974851" y="4165601"/>
            <a:ext cx="7908925" cy="430213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 smtClean="0">
                <a:latin typeface="Verdana" charset="0"/>
                <a:cs typeface="Verdana" charset="0"/>
              </a:rPr>
              <a:t>Michael Condry, TEMS President-Elect, IES Senior AdCom</a:t>
            </a:r>
            <a:endParaRPr lang="en-US" dirty="0">
              <a:latin typeface="Verdana" charset="0"/>
              <a:cs typeface="Verdana" charset="0"/>
            </a:endParaRPr>
          </a:p>
        </p:txBody>
      </p:sp>
      <p:sp>
        <p:nvSpPr>
          <p:cNvPr id="1024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966913" y="4887914"/>
            <a:ext cx="7916862" cy="377825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Creator and Chair of IEEE Industry Summit 2016</a:t>
            </a:r>
            <a:endParaRPr lang="en-US" dirty="0">
              <a:latin typeface="Verdana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086" y="6073547"/>
            <a:ext cx="1946250" cy="687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Challenge Option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Industry Summit also enables company supported challenges</a:t>
            </a:r>
          </a:p>
          <a:p>
            <a:r>
              <a:rPr lang="en-US" dirty="0" smtClean="0"/>
              <a:t>The program connects the IEEE engineering and research community to companies interested in sponsoring challenges</a:t>
            </a:r>
          </a:p>
          <a:p>
            <a:r>
              <a:rPr lang="en-US" dirty="0" smtClean="0"/>
              <a:t>Company runs challenges</a:t>
            </a:r>
          </a:p>
          <a:p>
            <a:pPr lvl="1"/>
            <a:r>
              <a:rPr lang="en-US" dirty="0" smtClean="0"/>
              <a:t>All rules defined (and managed) by company</a:t>
            </a:r>
          </a:p>
          <a:p>
            <a:pPr lvl="1"/>
            <a:r>
              <a:rPr lang="en-US" dirty="0" smtClean="0"/>
              <a:t>Can be prototyping, hack-a-thons, benchmarks, proposed standards or whatever the company wants to use the IEEE resources</a:t>
            </a:r>
          </a:p>
          <a:p>
            <a:r>
              <a:rPr lang="en-US" dirty="0" smtClean="0"/>
              <a:t>If desired, the Summit provides exhibit space for challenges selected by sponsors. This is independent of the showcase that is focused on companies exhibiting product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6483" y="6123516"/>
            <a:ext cx="8988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More see: http://techindustrysummit.org/optional-challenge-program/</a:t>
            </a:r>
          </a:p>
        </p:txBody>
      </p:sp>
    </p:spTree>
    <p:extLst>
      <p:ext uri="{BB962C8B-B14F-4D97-AF65-F5344CB8AC3E}">
        <p14:creationId xmlns:p14="http://schemas.microsoft.com/office/powerpoint/2010/main" val="1125333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Industry Sponsorship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Sponsored and </a:t>
            </a:r>
            <a:r>
              <a:rPr lang="en-US" dirty="0" smtClean="0"/>
              <a:t>Senior Speakers  </a:t>
            </a:r>
          </a:p>
          <a:p>
            <a:r>
              <a:rPr lang="en-US" dirty="0" smtClean="0"/>
              <a:t>Sponsorship </a:t>
            </a:r>
            <a:r>
              <a:rPr lang="en-US" dirty="0"/>
              <a:t>Fees</a:t>
            </a:r>
          </a:p>
          <a:p>
            <a:pPr lvl="1"/>
            <a:r>
              <a:rPr lang="en-US" dirty="0"/>
              <a:t>$25K diamond provides large exhibit, speakers and 30 attendee guests, focus sessions</a:t>
            </a:r>
          </a:p>
          <a:p>
            <a:pPr lvl="1"/>
            <a:r>
              <a:rPr lang="en-US" dirty="0"/>
              <a:t>$10K gold exhibit, speakers and 15 guests</a:t>
            </a:r>
          </a:p>
          <a:p>
            <a:pPr lvl="1"/>
            <a:r>
              <a:rPr lang="en-US" dirty="0"/>
              <a:t>$5K silver exhibit, 2 guests</a:t>
            </a:r>
          </a:p>
          <a:p>
            <a:r>
              <a:rPr lang="en-US" dirty="0" smtClean="0"/>
              <a:t>Optional Focused </a:t>
            </a:r>
            <a:r>
              <a:rPr lang="en-US" dirty="0"/>
              <a:t>topic analysis sessions</a:t>
            </a:r>
          </a:p>
          <a:p>
            <a:r>
              <a:rPr lang="en-US" dirty="0" smtClean="0"/>
              <a:t>If a challenge is supported the demo space will be provided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431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407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Why Engage – </a:t>
            </a:r>
            <a:r>
              <a:rPr lang="en-US" smtClean="0">
                <a:solidFill>
                  <a:schemeClr val="bg1"/>
                </a:solidFill>
              </a:rPr>
              <a:t>Value Propositions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6309"/>
            <a:ext cx="8596668" cy="388077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As a Company</a:t>
            </a:r>
          </a:p>
          <a:p>
            <a:pPr lvl="1"/>
            <a:r>
              <a:rPr lang="en-US" dirty="0" smtClean="0"/>
              <a:t>Showcase </a:t>
            </a:r>
            <a:r>
              <a:rPr lang="en-US" dirty="0"/>
              <a:t>your technologies and product directions</a:t>
            </a:r>
          </a:p>
          <a:p>
            <a:pPr lvl="1"/>
            <a:r>
              <a:rPr lang="en-US" dirty="0"/>
              <a:t>Observe competition and engineering interests</a:t>
            </a:r>
          </a:p>
          <a:p>
            <a:pPr lvl="1"/>
            <a:r>
              <a:rPr lang="en-US" dirty="0" smtClean="0"/>
              <a:t>Network with a large engineering and research community</a:t>
            </a:r>
            <a:endParaRPr lang="en-US" dirty="0"/>
          </a:p>
          <a:p>
            <a:r>
              <a:rPr lang="en-US" dirty="0" smtClean="0"/>
              <a:t>As an Engineer or researcher</a:t>
            </a:r>
          </a:p>
          <a:p>
            <a:pPr lvl="1"/>
            <a:r>
              <a:rPr lang="en-US" dirty="0" smtClean="0"/>
              <a:t>Observe technology in use and directions, see demos</a:t>
            </a:r>
          </a:p>
          <a:p>
            <a:pPr lvl="1"/>
            <a:r>
              <a:rPr lang="en-US" dirty="0" smtClean="0"/>
              <a:t>Listen to technology research directions, pick the ones interesting you</a:t>
            </a:r>
          </a:p>
          <a:p>
            <a:pPr lvl="1"/>
            <a:r>
              <a:rPr lang="en-US" dirty="0" smtClean="0"/>
              <a:t>Present your research to a larger audience</a:t>
            </a:r>
          </a:p>
          <a:p>
            <a:r>
              <a:rPr lang="en-US" dirty="0" smtClean="0"/>
              <a:t>As </a:t>
            </a:r>
            <a:r>
              <a:rPr lang="en-US" dirty="0"/>
              <a:t>a Manager or Entrepreneur</a:t>
            </a:r>
          </a:p>
          <a:p>
            <a:pPr lvl="1"/>
            <a:r>
              <a:rPr lang="en-US" dirty="0"/>
              <a:t>Be educated in technology management skills and how they change</a:t>
            </a:r>
          </a:p>
          <a:p>
            <a:pPr lvl="1"/>
            <a:r>
              <a:rPr lang="en-US" dirty="0"/>
              <a:t>Engage in a hands on workshop to with Berkeley team on your challenges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0234" y="5567082"/>
            <a:ext cx="10186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Register for any event and get in open sessions to all: </a:t>
            </a:r>
            <a:r>
              <a:rPr lang="en-US" b="1" i="1" dirty="0" smtClean="0">
                <a:solidFill>
                  <a:srgbClr val="7030A0"/>
                </a:solidFill>
              </a:rPr>
              <a:t>listen to what you like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0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6"/>
          </p:nvPr>
        </p:nvSpPr>
        <p:spPr/>
        <p:txBody>
          <a:bodyPr/>
          <a:lstStyle/>
          <a:p>
            <a:pPr>
              <a:defRPr/>
            </a:pPr>
            <a:fld id="{E50B30B4-8BA1-E748-9630-47607DB342DA}" type="datetime1">
              <a:rPr lang="en-US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F3183B9-47F6-7D44-B054-A14E1BAC9B30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1126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charset="0"/>
              </a:rPr>
              <a:t>Concept</a:t>
            </a:r>
            <a:endParaRPr lang="en-US" dirty="0">
              <a:latin typeface="Verdana" charset="0"/>
            </a:endParaRPr>
          </a:p>
        </p:txBody>
      </p:sp>
      <p:sp>
        <p:nvSpPr>
          <p:cNvPr id="11268" name="Content Placeholder 4"/>
          <p:cNvSpPr>
            <a:spLocks noGrp="1"/>
          </p:cNvSpPr>
          <p:nvPr>
            <p:ph sz="quarter" idx="14"/>
          </p:nvPr>
        </p:nvSpPr>
        <p:spPr>
          <a:xfrm>
            <a:off x="1071034" y="1646239"/>
            <a:ext cx="9722657" cy="4389437"/>
          </a:xfrm>
        </p:spPr>
        <p:txBody>
          <a:bodyPr/>
          <a:lstStyle/>
          <a:p>
            <a:r>
              <a:rPr lang="en-US" dirty="0">
                <a:latin typeface="Verdana" charset="0"/>
              </a:rPr>
              <a:t>T</a:t>
            </a:r>
            <a:r>
              <a:rPr lang="en-US" dirty="0" smtClean="0">
                <a:latin typeface="Verdana" charset="0"/>
              </a:rPr>
              <a:t>echnology </a:t>
            </a:r>
            <a:r>
              <a:rPr lang="en-US" dirty="0">
                <a:latin typeface="Verdana" charset="0"/>
              </a:rPr>
              <a:t>growth is moving fast </a:t>
            </a:r>
            <a:r>
              <a:rPr lang="en-US" dirty="0" smtClean="0">
                <a:latin typeface="Verdana" charset="0"/>
              </a:rPr>
              <a:t>in </a:t>
            </a:r>
            <a:r>
              <a:rPr lang="en-US" dirty="0">
                <a:latin typeface="Verdana" charset="0"/>
              </a:rPr>
              <a:t>the academic research </a:t>
            </a:r>
            <a:r>
              <a:rPr lang="en-US" dirty="0" smtClean="0">
                <a:latin typeface="Verdana" charset="0"/>
              </a:rPr>
              <a:t>AND industry </a:t>
            </a:r>
            <a:r>
              <a:rPr lang="en-US" dirty="0">
                <a:latin typeface="Verdana" charset="0"/>
              </a:rPr>
              <a:t>segments</a:t>
            </a:r>
          </a:p>
          <a:p>
            <a:r>
              <a:rPr lang="en-US" dirty="0" smtClean="0">
                <a:latin typeface="Verdana" charset="0"/>
              </a:rPr>
              <a:t>Some IEEE events are diverging from Industry needs</a:t>
            </a:r>
          </a:p>
          <a:p>
            <a:pPr lvl="1"/>
            <a:r>
              <a:rPr lang="en-US" dirty="0">
                <a:latin typeface="Verdana" charset="0"/>
              </a:rPr>
              <a:t>Academic studies focus on citations and exposures</a:t>
            </a:r>
          </a:p>
          <a:p>
            <a:pPr lvl="1"/>
            <a:r>
              <a:rPr lang="en-US" dirty="0">
                <a:latin typeface="Verdana" charset="0"/>
              </a:rPr>
              <a:t>Industry studies focus on product design and marketing</a:t>
            </a:r>
          </a:p>
          <a:p>
            <a:r>
              <a:rPr lang="en-US" dirty="0" smtClean="0">
                <a:latin typeface="Verdana" charset="0"/>
              </a:rPr>
              <a:t>Membership and cross engagement is shrinking</a:t>
            </a:r>
          </a:p>
          <a:p>
            <a:r>
              <a:rPr lang="en-US" dirty="0" smtClean="0">
                <a:latin typeface="Verdana" charset="0"/>
              </a:rPr>
              <a:t>IEEE Industry Summit is </a:t>
            </a:r>
            <a:r>
              <a:rPr lang="en-US" dirty="0">
                <a:latin typeface="Verdana" charset="0"/>
              </a:rPr>
              <a:t>a program to stimulate convergence of these </a:t>
            </a:r>
            <a:r>
              <a:rPr lang="en-US" dirty="0" smtClean="0">
                <a:latin typeface="Verdana" charset="0"/>
              </a:rPr>
              <a:t>industry and IEEE events</a:t>
            </a:r>
          </a:p>
          <a:p>
            <a:r>
              <a:rPr lang="en-US" dirty="0" smtClean="0">
                <a:latin typeface="Verdana" charset="0"/>
              </a:rPr>
              <a:t>Convergence allows IEEE to be more valued by Industry</a:t>
            </a:r>
            <a:endParaRPr lang="en-US" dirty="0">
              <a:latin typeface="Verdan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512" y="6200261"/>
            <a:ext cx="1531400" cy="54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3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00681"/>
            <a:ext cx="8596668" cy="834297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Event Design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ube 5"/>
          <p:cNvSpPr/>
          <p:nvPr/>
        </p:nvSpPr>
        <p:spPr>
          <a:xfrm>
            <a:off x="1990832" y="1539968"/>
            <a:ext cx="1596324" cy="879353"/>
          </a:xfrm>
          <a:prstGeom prst="cube">
            <a:avLst>
              <a:gd name="adj" fmla="val 44048"/>
            </a:avLst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Mon</a:t>
            </a:r>
            <a:endParaRPr lang="en-US" dirty="0"/>
          </a:p>
        </p:txBody>
      </p:sp>
      <p:sp>
        <p:nvSpPr>
          <p:cNvPr id="7" name="Cube 6"/>
          <p:cNvSpPr/>
          <p:nvPr/>
        </p:nvSpPr>
        <p:spPr>
          <a:xfrm>
            <a:off x="3215198" y="1539968"/>
            <a:ext cx="1596324" cy="879353"/>
          </a:xfrm>
          <a:prstGeom prst="cube">
            <a:avLst>
              <a:gd name="adj" fmla="val 44048"/>
            </a:avLst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Tue</a:t>
            </a:r>
            <a:endParaRPr lang="en-US" dirty="0"/>
          </a:p>
        </p:txBody>
      </p:sp>
      <p:sp>
        <p:nvSpPr>
          <p:cNvPr id="8" name="Cube 7"/>
          <p:cNvSpPr/>
          <p:nvPr/>
        </p:nvSpPr>
        <p:spPr>
          <a:xfrm>
            <a:off x="4441804" y="1526314"/>
            <a:ext cx="1596324" cy="879353"/>
          </a:xfrm>
          <a:prstGeom prst="cube">
            <a:avLst>
              <a:gd name="adj" fmla="val 44048"/>
            </a:avLst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ube 8"/>
          <p:cNvSpPr/>
          <p:nvPr/>
        </p:nvSpPr>
        <p:spPr>
          <a:xfrm>
            <a:off x="5666170" y="1526314"/>
            <a:ext cx="1596324" cy="879353"/>
          </a:xfrm>
          <a:prstGeom prst="cube">
            <a:avLst>
              <a:gd name="adj" fmla="val 44048"/>
            </a:avLst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Cube 9"/>
          <p:cNvSpPr/>
          <p:nvPr/>
        </p:nvSpPr>
        <p:spPr>
          <a:xfrm>
            <a:off x="6890536" y="1526314"/>
            <a:ext cx="1596324" cy="879353"/>
          </a:xfrm>
          <a:prstGeom prst="cube">
            <a:avLst>
              <a:gd name="adj" fmla="val 44048"/>
            </a:avLst>
          </a:prstGeom>
          <a:gradFill flip="none" rotWithShape="1">
            <a:gsLst>
              <a:gs pos="47000">
                <a:srgbClr val="FFCC80"/>
              </a:gs>
              <a:gs pos="0">
                <a:srgbClr val="FF9900"/>
              </a:gs>
              <a:gs pos="100000">
                <a:schemeClr val="bg1"/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Fri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ight Brace 12"/>
          <p:cNvSpPr/>
          <p:nvPr/>
        </p:nvSpPr>
        <p:spPr>
          <a:xfrm rot="5400000">
            <a:off x="3006621" y="1497035"/>
            <a:ext cx="316531" cy="234811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Brace 13"/>
          <p:cNvSpPr/>
          <p:nvPr/>
        </p:nvSpPr>
        <p:spPr>
          <a:xfrm rot="5400000">
            <a:off x="5943626" y="1497034"/>
            <a:ext cx="316531" cy="234811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834240" y="2756531"/>
            <a:ext cx="292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IEEE Industry Summit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988340" y="2829356"/>
            <a:ext cx="2700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Attached IEEE Events</a:t>
            </a:r>
            <a:endParaRPr lang="en-US" sz="1600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487169" y="3369569"/>
            <a:ext cx="11101917" cy="2806714"/>
          </a:xfrm>
        </p:spPr>
        <p:txBody>
          <a:bodyPr/>
          <a:lstStyle/>
          <a:p>
            <a:r>
              <a:rPr lang="en-US" sz="2000" dirty="0" smtClean="0"/>
              <a:t>Summit has industry speakers and showcase</a:t>
            </a:r>
          </a:p>
          <a:p>
            <a:r>
              <a:rPr lang="en-US" sz="2000" dirty="0" smtClean="0"/>
              <a:t>Attached Events are IEEE Conferences and Workshops</a:t>
            </a:r>
          </a:p>
          <a:p>
            <a:r>
              <a:rPr lang="en-US" sz="2000" dirty="0" smtClean="0"/>
              <a:t>Engagement allows any attendee to mix in any technical sessions</a:t>
            </a:r>
          </a:p>
          <a:p>
            <a:r>
              <a:rPr lang="en-US" sz="2000" dirty="0" smtClean="0"/>
              <a:t>Stimulate a “Challenge” program for Industry to access IEEE community</a:t>
            </a:r>
          </a:p>
          <a:p>
            <a:r>
              <a:rPr lang="en-US" sz="2000" dirty="0" smtClean="0"/>
              <a:t>Attached events aligned to possible industry audience interests</a:t>
            </a:r>
          </a:p>
          <a:p>
            <a:r>
              <a:rPr lang="en-US" sz="2000" dirty="0" smtClean="0"/>
              <a:t>Overall theme of event can vary by each year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5038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Benefit for IEEE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87680" y="1508289"/>
            <a:ext cx="11101917" cy="4526751"/>
          </a:xfrm>
        </p:spPr>
        <p:txBody>
          <a:bodyPr/>
          <a:lstStyle/>
          <a:p>
            <a:r>
              <a:rPr lang="en-US" sz="2000" dirty="0" smtClean="0"/>
              <a:t>Key is a program for industry to benefit and engage in IEEE</a:t>
            </a:r>
          </a:p>
          <a:p>
            <a:pPr lvl="1"/>
            <a:r>
              <a:rPr lang="en-US" sz="1600" dirty="0" smtClean="0"/>
              <a:t>Establish resolution path for the Industry-to-IEEE dichotomy </a:t>
            </a:r>
          </a:p>
          <a:p>
            <a:r>
              <a:rPr lang="en-US" sz="2000" dirty="0" smtClean="0"/>
              <a:t>Showcase events typically have 20-80 exhibits in the area</a:t>
            </a:r>
          </a:p>
          <a:p>
            <a:r>
              <a:rPr lang="en-US" sz="2000" dirty="0" smtClean="0"/>
              <a:t>Showcase </a:t>
            </a:r>
            <a:r>
              <a:rPr lang="en-US" sz="2000" dirty="0" smtClean="0"/>
              <a:t>operators often desire more technical content - IEEE has it</a:t>
            </a:r>
          </a:p>
          <a:p>
            <a:r>
              <a:rPr lang="en-US" sz="2000" dirty="0" smtClean="0"/>
              <a:t>Registration allows attendees for Summit or Attached Events(s)</a:t>
            </a:r>
            <a:r>
              <a:rPr lang="en-US" sz="2000" dirty="0" smtClean="0">
                <a:solidFill>
                  <a:srgbClr val="00B050"/>
                </a:solidFill>
              </a:rPr>
              <a:t>*</a:t>
            </a:r>
            <a:r>
              <a:rPr lang="en-US" sz="2000" dirty="0" smtClean="0"/>
              <a:t>  </a:t>
            </a:r>
          </a:p>
          <a:p>
            <a:pPr lvl="1"/>
            <a:r>
              <a:rPr lang="en-US" sz="1800" dirty="0" smtClean="0"/>
              <a:t>“Attached Event” Registration required for papers, special activities, etc.  </a:t>
            </a:r>
          </a:p>
          <a:p>
            <a:r>
              <a:rPr lang="en-US" sz="2000" dirty="0" smtClean="0"/>
              <a:t>Possible Financial Benefit for IEEE</a:t>
            </a:r>
          </a:p>
          <a:p>
            <a:pPr lvl="1"/>
            <a:r>
              <a:rPr lang="en-US" sz="1800" dirty="0" smtClean="0"/>
              <a:t>Showcase, say 30 exhibits at $10K = $300K</a:t>
            </a:r>
          </a:p>
          <a:p>
            <a:pPr lvl="1"/>
            <a:r>
              <a:rPr lang="en-US" sz="1800" dirty="0" smtClean="0"/>
              <a:t>Summit Attendees 500 at $250 = $125K</a:t>
            </a:r>
          </a:p>
          <a:p>
            <a:pPr lvl="1"/>
            <a:r>
              <a:rPr lang="en-US" sz="1800" dirty="0" smtClean="0"/>
              <a:t>Say 20% share, each IEEE event gets about $150K from Summit plus their registration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1/29/2016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931736" y="6212264"/>
            <a:ext cx="6909848" cy="369332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B050"/>
                </a:solidFill>
              </a:rPr>
              <a:t>* Register for one and view open sessions from all</a:t>
            </a:r>
          </a:p>
        </p:txBody>
      </p:sp>
    </p:spTree>
    <p:extLst>
      <p:ext uri="{BB962C8B-B14F-4D97-AF65-F5344CB8AC3E}">
        <p14:creationId xmlns:p14="http://schemas.microsoft.com/office/powerpoint/2010/main" val="40901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89186" y="1645920"/>
            <a:ext cx="5380329" cy="437404"/>
          </a:xfrm>
        </p:spPr>
        <p:txBody>
          <a:bodyPr/>
          <a:lstStyle/>
          <a:p>
            <a:r>
              <a:rPr lang="en-US" dirty="0" smtClean="0"/>
              <a:t>Summit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7"/>
          </p:nvPr>
        </p:nvSpPr>
        <p:spPr>
          <a:xfrm>
            <a:off x="6271683" y="1645920"/>
            <a:ext cx="5317071" cy="437404"/>
          </a:xfrm>
        </p:spPr>
        <p:txBody>
          <a:bodyPr/>
          <a:lstStyle/>
          <a:p>
            <a:r>
              <a:rPr lang="en-US" dirty="0" smtClean="0"/>
              <a:t>Events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24"/>
          </p:nvPr>
        </p:nvSpPr>
        <p:spPr>
          <a:xfrm>
            <a:off x="476249" y="2168165"/>
            <a:ext cx="5393267" cy="3843698"/>
          </a:xfrm>
        </p:spPr>
        <p:txBody>
          <a:bodyPr/>
          <a:lstStyle/>
          <a:p>
            <a:r>
              <a:rPr lang="en-US" sz="1800" dirty="0"/>
              <a:t>Power Complexities of IoT  </a:t>
            </a:r>
            <a:r>
              <a:rPr lang="en-US" sz="1800" dirty="0" smtClean="0"/>
              <a:t> </a:t>
            </a:r>
            <a:endParaRPr lang="en-US" sz="1800" dirty="0"/>
          </a:p>
          <a:p>
            <a:r>
              <a:rPr lang="en-US" sz="1800" dirty="0"/>
              <a:t>Security and </a:t>
            </a:r>
            <a:r>
              <a:rPr lang="en-US" sz="1800" dirty="0" smtClean="0"/>
              <a:t>Industrial IoT</a:t>
            </a:r>
            <a:endParaRPr lang="en-US" sz="1800" dirty="0"/>
          </a:p>
          <a:p>
            <a:r>
              <a:rPr lang="en-US" sz="1800" dirty="0"/>
              <a:t>Venture Capital, Entrepreneurship, Marketing and </a:t>
            </a:r>
            <a:r>
              <a:rPr lang="en-US" sz="1800" dirty="0" smtClean="0"/>
              <a:t>IoT</a:t>
            </a:r>
          </a:p>
          <a:p>
            <a:r>
              <a:rPr lang="en-US" sz="1800" dirty="0" smtClean="0"/>
              <a:t>IoT Architectural Framework (P2314)</a:t>
            </a:r>
            <a:endParaRPr lang="en-US" sz="1800" dirty="0"/>
          </a:p>
          <a:p>
            <a:r>
              <a:rPr lang="en-US" sz="1800" dirty="0" smtClean="0"/>
              <a:t>IoT Computation Challenges</a:t>
            </a:r>
            <a:endParaRPr lang="en-US" sz="1800" dirty="0"/>
          </a:p>
          <a:p>
            <a:r>
              <a:rPr lang="en-US" sz="1800" dirty="0" smtClean="0"/>
              <a:t>IoT Communication </a:t>
            </a:r>
            <a:r>
              <a:rPr lang="en-US" sz="1800" dirty="0"/>
              <a:t>Challenges</a:t>
            </a:r>
          </a:p>
          <a:p>
            <a:r>
              <a:rPr lang="en-US" sz="1800" dirty="0"/>
              <a:t>IoT Sample Applications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5"/>
          </p:nvPr>
        </p:nvSpPr>
        <p:spPr>
          <a:xfrm>
            <a:off x="6271683" y="2168165"/>
            <a:ext cx="5558956" cy="3843698"/>
          </a:xfr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800" dirty="0"/>
              <a:t>25th IEEE International Symposium on Industrial Electronics (ISIE)</a:t>
            </a:r>
          </a:p>
          <a:p>
            <a:r>
              <a:rPr lang="en-US" sz="1800" dirty="0"/>
              <a:t>TEMS Workshop on Technical Management and Entrepreneurship Issues on IoT</a:t>
            </a:r>
          </a:p>
          <a:p>
            <a:r>
              <a:rPr lang="en-US" sz="1800" dirty="0"/>
              <a:t>IoT and  Transportation Innovation  Program</a:t>
            </a:r>
          </a:p>
          <a:p>
            <a:r>
              <a:rPr lang="en-US" sz="1800" dirty="0"/>
              <a:t>IEEE Standard for an Architectural Framework for the IoT Committee</a:t>
            </a:r>
          </a:p>
          <a:p>
            <a:r>
              <a:rPr lang="en-US" sz="1800" dirty="0"/>
              <a:t>IEEE IoT Community Workshop</a:t>
            </a:r>
          </a:p>
          <a:p>
            <a:r>
              <a:rPr lang="en-US" sz="1800" dirty="0"/>
              <a:t>IEEE </a:t>
            </a:r>
            <a:r>
              <a:rPr lang="en-US" sz="1800" dirty="0" err="1"/>
              <a:t>ComSoc</a:t>
            </a:r>
            <a:r>
              <a:rPr lang="en-US" sz="1800" dirty="0"/>
              <a:t> Workshop on IoT and Communications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2016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1/29/2016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628" y="408193"/>
            <a:ext cx="1649690" cy="5825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48958" y="6345368"/>
            <a:ext cx="8730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*June 6-10 Santa Clara Convention Center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3385" y="499155"/>
            <a:ext cx="615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http://techindustrysummit.org/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2399" y="933912"/>
            <a:ext cx="4850833" cy="369332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Theme is Challenges of Industrial IoT</a:t>
            </a:r>
          </a:p>
        </p:txBody>
      </p:sp>
    </p:spTree>
    <p:extLst>
      <p:ext uri="{BB962C8B-B14F-4D97-AF65-F5344CB8AC3E}">
        <p14:creationId xmlns:p14="http://schemas.microsoft.com/office/powerpoint/2010/main" val="31875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2000" dirty="0" smtClean="0"/>
              <a:t>Finding volunteers to motivate Industry sponsors is a challenge</a:t>
            </a:r>
          </a:p>
          <a:p>
            <a:pPr lvl="1"/>
            <a:r>
              <a:rPr lang="en-US" sz="1800" dirty="0" smtClean="0"/>
              <a:t>Section members are not used to finding sponsors</a:t>
            </a:r>
          </a:p>
          <a:p>
            <a:pPr lvl="1"/>
            <a:r>
              <a:rPr lang="en-US" sz="1800" dirty="0" smtClean="0"/>
              <a:t>Some Society members are looking for sponsors </a:t>
            </a:r>
            <a:r>
              <a:rPr lang="en-US" sz="1800" dirty="0" smtClean="0">
                <a:solidFill>
                  <a:srgbClr val="FF0000"/>
                </a:solidFill>
              </a:rPr>
              <a:t>but we need more help!</a:t>
            </a:r>
          </a:p>
          <a:p>
            <a:r>
              <a:rPr lang="en-US" sz="2000" dirty="0" smtClean="0"/>
              <a:t>Summit speaker program is coming together  </a:t>
            </a:r>
          </a:p>
          <a:p>
            <a:pPr lvl="1"/>
            <a:r>
              <a:rPr lang="en-US" sz="1600" dirty="0" smtClean="0"/>
              <a:t>Some section and society members are helping with session organization</a:t>
            </a:r>
          </a:p>
          <a:p>
            <a:r>
              <a:rPr lang="en-US" sz="2000" dirty="0" smtClean="0"/>
              <a:t>4 Companies offered diamond sponsorship to get started, more are being contacted</a:t>
            </a:r>
          </a:p>
          <a:p>
            <a:r>
              <a:rPr lang="en-US" sz="2000" dirty="0" smtClean="0"/>
              <a:t>The operational model did not align with many traditional IEEE processes, many had unique requirements requiring custom agreements </a:t>
            </a:r>
          </a:p>
          <a:p>
            <a:r>
              <a:rPr lang="en-US" sz="2000" dirty="0" smtClean="0"/>
              <a:t>We do need support particularly in sponsors/exhibitors for 2016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64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Needed for Long Term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87680" y="1466811"/>
            <a:ext cx="11101917" cy="4389120"/>
          </a:xfrm>
        </p:spPr>
        <p:txBody>
          <a:bodyPr/>
          <a:lstStyle/>
          <a:p>
            <a:r>
              <a:rPr lang="en-US" sz="2000" dirty="0" smtClean="0"/>
              <a:t>A TAB level committee to own the effort – </a:t>
            </a:r>
            <a:r>
              <a:rPr lang="en-US" sz="2000" dirty="0" smtClean="0">
                <a:solidFill>
                  <a:srgbClr val="FF0000"/>
                </a:solidFill>
              </a:rPr>
              <a:t>it is not a one person job</a:t>
            </a:r>
          </a:p>
          <a:p>
            <a:pPr lvl="1"/>
            <a:r>
              <a:rPr lang="en-US" sz="1800" dirty="0" smtClean="0"/>
              <a:t>Engage Societies/Divisions to host Attached Events</a:t>
            </a:r>
          </a:p>
          <a:p>
            <a:pPr lvl="1"/>
            <a:r>
              <a:rPr lang="en-US" sz="1800" dirty="0" smtClean="0"/>
              <a:t>A sponsorship committee</a:t>
            </a:r>
          </a:p>
          <a:p>
            <a:pPr lvl="1"/>
            <a:r>
              <a:rPr lang="en-US" sz="1800" dirty="0" smtClean="0"/>
              <a:t>Motivate the Challenge Program</a:t>
            </a:r>
          </a:p>
          <a:p>
            <a:r>
              <a:rPr lang="en-US" sz="2000" dirty="0" smtClean="0"/>
              <a:t>A Region (possibly Multiple Region) support team</a:t>
            </a:r>
          </a:p>
          <a:p>
            <a:r>
              <a:rPr lang="en-US" sz="2000" dirty="0" smtClean="0"/>
              <a:t>Owners for next 3 years and planned events</a:t>
            </a:r>
          </a:p>
          <a:p>
            <a:r>
              <a:rPr lang="en-US" sz="2000" dirty="0" smtClean="0"/>
              <a:t>Venue can move but stably-located events tend to grow industry engagement</a:t>
            </a:r>
          </a:p>
          <a:p>
            <a:r>
              <a:rPr lang="en-US" sz="2000" dirty="0" smtClean="0"/>
              <a:t>Attached events need to focus on the theme and industry interest</a:t>
            </a:r>
          </a:p>
          <a:p>
            <a:r>
              <a:rPr lang="en-US" sz="2000" dirty="0" smtClean="0"/>
              <a:t>Also make it a major recruiting event </a:t>
            </a:r>
          </a:p>
          <a:p>
            <a:r>
              <a:rPr lang="en-US" sz="2000" dirty="0" smtClean="0"/>
              <a:t>Success can grow industry engagement – </a:t>
            </a:r>
            <a:r>
              <a:rPr lang="en-US" sz="2000" dirty="0" smtClean="0">
                <a:solidFill>
                  <a:srgbClr val="FF0000"/>
                </a:solidFill>
              </a:rPr>
              <a:t>do the recalculation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7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Helping the </a:t>
            </a:r>
            <a:r>
              <a:rPr lang="en-US" smtClean="0"/>
              <a:t>2016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stongest</a:t>
            </a:r>
            <a:r>
              <a:rPr lang="en-US" dirty="0" smtClean="0"/>
              <a:t> need is sponsorship/exhibits </a:t>
            </a:r>
            <a:r>
              <a:rPr lang="en-US" dirty="0" smtClean="0"/>
              <a:t>and attracting attendees</a:t>
            </a:r>
          </a:p>
          <a:p>
            <a:r>
              <a:rPr lang="en-US" smtClean="0"/>
              <a:t>Sponsors/exhibitors come </a:t>
            </a:r>
            <a:r>
              <a:rPr lang="en-US" dirty="0" smtClean="0"/>
              <a:t>from Industry partners to the IEEE</a:t>
            </a:r>
          </a:p>
          <a:p>
            <a:pPr lvl="1"/>
            <a:r>
              <a:rPr lang="en-US" dirty="0" smtClean="0"/>
              <a:t>I have talked to many, need some stronger contacts</a:t>
            </a:r>
          </a:p>
          <a:p>
            <a:r>
              <a:rPr lang="en-US" dirty="0" smtClean="0"/>
              <a:t>Help “getting the word out” for attendees</a:t>
            </a:r>
          </a:p>
          <a:p>
            <a:r>
              <a:rPr lang="en-US" dirty="0" smtClean="0"/>
              <a:t>Would be able to support hack-a-thons at the showcase, maybe this might draw interest</a:t>
            </a:r>
          </a:p>
          <a:p>
            <a:r>
              <a:rPr lang="en-US" dirty="0" smtClean="0"/>
              <a:t>Need more applications speakers (medical, factory, automotive)</a:t>
            </a:r>
          </a:p>
          <a:p>
            <a:r>
              <a:rPr lang="en-US" dirty="0" smtClean="0"/>
              <a:t>Long term return for the IEEE could be major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1/29/2016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72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37468" y="2417899"/>
            <a:ext cx="8744932" cy="1143000"/>
          </a:xfrm>
        </p:spPr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1/29/2016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99060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eee_presentation_template_tagline">
  <a:themeElements>
    <a:clrScheme name="IEEE Corporate">
      <a:dk1>
        <a:sysClr val="windowText" lastClr="000000"/>
      </a:dk1>
      <a:lt1>
        <a:sysClr val="window" lastClr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Office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ln>
          <a:noFill/>
        </a:ln>
      </a:spPr>
      <a:bodyPr/>
      <a:lstStyle>
        <a:defPPr>
          <a:defRPr dirty="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ieee_presentation_template_tagline.pot</Template>
  <TotalTime>755</TotalTime>
  <Words>860</Words>
  <Application>Microsoft Office PowerPoint</Application>
  <PresentationFormat>Widescreen</PresentationFormat>
  <Paragraphs>129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Lucida Grande</vt:lpstr>
      <vt:lpstr>ＭＳ Ｐゴシック</vt:lpstr>
      <vt:lpstr>Arial</vt:lpstr>
      <vt:lpstr>Verdana</vt:lpstr>
      <vt:lpstr>Wingdings</vt:lpstr>
      <vt:lpstr>ieee_presentation_template_tagline</vt:lpstr>
      <vt:lpstr>IEEE Industry Summit Program</vt:lpstr>
      <vt:lpstr>Concept</vt:lpstr>
      <vt:lpstr>Event Design</vt:lpstr>
      <vt:lpstr>Objective Benefit for IEEE</vt:lpstr>
      <vt:lpstr>Current 2016 Program</vt:lpstr>
      <vt:lpstr>Current Status</vt:lpstr>
      <vt:lpstr>Needed for Long Term Objective</vt:lpstr>
      <vt:lpstr>Helping the 2016 Event</vt:lpstr>
      <vt:lpstr>Backup</vt:lpstr>
      <vt:lpstr>Challenge Option</vt:lpstr>
      <vt:lpstr>Industry Sponsorship</vt:lpstr>
      <vt:lpstr>Why Engage – Value Propositions</vt:lpstr>
    </vt:vector>
  </TitlesOfParts>
  <Company>IEEE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Engel, Lisa Lisa.</dc:creator>
  <cp:lastModifiedBy>Michael Condry</cp:lastModifiedBy>
  <cp:revision>119</cp:revision>
  <dcterms:created xsi:type="dcterms:W3CDTF">2012-11-14T18:53:32Z</dcterms:created>
  <dcterms:modified xsi:type="dcterms:W3CDTF">2016-01-29T16:56:40Z</dcterms:modified>
</cp:coreProperties>
</file>