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notesMasterIdLst>
    <p:notesMasterId r:id="rId37"/>
  </p:notesMasterIdLst>
  <p:handoutMasterIdLst>
    <p:handoutMasterId r:id="rId38"/>
  </p:handoutMasterIdLst>
  <p:sldIdLst>
    <p:sldId id="336" r:id="rId2"/>
    <p:sldId id="375" r:id="rId3"/>
    <p:sldId id="367" r:id="rId4"/>
    <p:sldId id="368" r:id="rId5"/>
    <p:sldId id="376" r:id="rId6"/>
    <p:sldId id="386" r:id="rId7"/>
    <p:sldId id="416" r:id="rId8"/>
    <p:sldId id="380" r:id="rId9"/>
    <p:sldId id="417" r:id="rId10"/>
    <p:sldId id="391" r:id="rId11"/>
    <p:sldId id="381" r:id="rId12"/>
    <p:sldId id="382" r:id="rId13"/>
    <p:sldId id="383" r:id="rId14"/>
    <p:sldId id="387" r:id="rId15"/>
    <p:sldId id="418" r:id="rId16"/>
    <p:sldId id="419" r:id="rId17"/>
    <p:sldId id="398" r:id="rId18"/>
    <p:sldId id="408" r:id="rId19"/>
    <p:sldId id="414" r:id="rId20"/>
    <p:sldId id="420" r:id="rId21"/>
    <p:sldId id="421" r:id="rId22"/>
    <p:sldId id="379" r:id="rId23"/>
    <p:sldId id="425" r:id="rId24"/>
    <p:sldId id="423" r:id="rId25"/>
    <p:sldId id="424" r:id="rId26"/>
    <p:sldId id="415" r:id="rId27"/>
    <p:sldId id="390" r:id="rId28"/>
    <p:sldId id="373" r:id="rId29"/>
    <p:sldId id="374" r:id="rId30"/>
    <p:sldId id="389" r:id="rId31"/>
    <p:sldId id="401" r:id="rId32"/>
    <p:sldId id="392" r:id="rId33"/>
    <p:sldId id="403" r:id="rId34"/>
    <p:sldId id="410" r:id="rId35"/>
    <p:sldId id="369" r:id="rId36"/>
  </p:sldIdLst>
  <p:sldSz cx="9144000" cy="6858000" type="screen4x3"/>
  <p:notesSz cx="6858000" cy="9144000"/>
  <p:defaultTextStyle>
    <a:defPPr>
      <a:defRPr lang="en-US"/>
    </a:defPPr>
    <a:lvl1pPr marL="0" algn="l" defTabSz="4568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880" algn="l" defTabSz="4568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758" algn="l" defTabSz="4568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639" algn="l" defTabSz="4568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7517" algn="l" defTabSz="4568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4398" algn="l" defTabSz="4568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1275" algn="l" defTabSz="4568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8156" algn="l" defTabSz="4568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5033" algn="l" defTabSz="4568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iuri" initials="p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7159" autoAdjust="0"/>
  </p:normalViewPr>
  <p:slideViewPr>
    <p:cSldViewPr snapToGrid="0" snapToObjects="1">
      <p:cViewPr>
        <p:scale>
          <a:sx n="110" d="100"/>
          <a:sy n="110" d="100"/>
        </p:scale>
        <p:origin x="-80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notesMaster" Target="notesMasters/notesMaster1.xml"/><Relationship Id="rId38" Type="http://schemas.openxmlformats.org/officeDocument/2006/relationships/handoutMaster" Target="handoutMasters/handoutMaster1.xml"/><Relationship Id="rId39" Type="http://schemas.openxmlformats.org/officeDocument/2006/relationships/printerSettings" Target="printerSettings/printerSettings1.bin"/><Relationship Id="rId40" Type="http://schemas.openxmlformats.org/officeDocument/2006/relationships/commentAuthors" Target="commentAuthors.xml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Relationship Id="rId4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tom:Documents:IEEE%20Membership:IEEE%20US%20Membership%20Stats%20-%202000%20to%202014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'[IEEE US Membership Stats - 2000 to 2014.xlsx]Statistics'!$A$21</c:f>
              <c:strCache>
                <c:ptCount val="1"/>
                <c:pt idx="0">
                  <c:v>Region 6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'[IEEE US Membership Stats - 2000 to 2014.xlsx]Statistics'!$B$15:$P$15</c:f>
              <c:numCache>
                <c:formatCode>General</c:formatCode>
                <c:ptCount val="15"/>
                <c:pt idx="0">
                  <c:v>2000.0</c:v>
                </c:pt>
                <c:pt idx="1">
                  <c:v>2001.0</c:v>
                </c:pt>
                <c:pt idx="2">
                  <c:v>2002.0</c:v>
                </c:pt>
                <c:pt idx="3">
                  <c:v>2003.0</c:v>
                </c:pt>
                <c:pt idx="4">
                  <c:v>2004.0</c:v>
                </c:pt>
                <c:pt idx="5">
                  <c:v>2005.0</c:v>
                </c:pt>
                <c:pt idx="6">
                  <c:v>2006.0</c:v>
                </c:pt>
                <c:pt idx="7">
                  <c:v>2007.0</c:v>
                </c:pt>
                <c:pt idx="8">
                  <c:v>2008.0</c:v>
                </c:pt>
                <c:pt idx="9">
                  <c:v>2009.0</c:v>
                </c:pt>
                <c:pt idx="10">
                  <c:v>2010.0</c:v>
                </c:pt>
                <c:pt idx="11">
                  <c:v>2011.0</c:v>
                </c:pt>
                <c:pt idx="12">
                  <c:v>2012.0</c:v>
                </c:pt>
                <c:pt idx="13">
                  <c:v>2013.0</c:v>
                </c:pt>
                <c:pt idx="14">
                  <c:v>2014.0</c:v>
                </c:pt>
              </c:numCache>
            </c:numRef>
          </c:cat>
          <c:val>
            <c:numRef>
              <c:f>'[IEEE US Membership Stats - 2000 to 2014.xlsx]Statistics'!$B$21:$P$21</c:f>
              <c:numCache>
                <c:formatCode>#,##0</c:formatCode>
                <c:ptCount val="15"/>
                <c:pt idx="0">
                  <c:v>55870.0</c:v>
                </c:pt>
                <c:pt idx="1">
                  <c:v>56948.0</c:v>
                </c:pt>
                <c:pt idx="2">
                  <c:v>56937.0</c:v>
                </c:pt>
                <c:pt idx="3">
                  <c:v>53466.0</c:v>
                </c:pt>
                <c:pt idx="4">
                  <c:v>52435.0</c:v>
                </c:pt>
                <c:pt idx="5">
                  <c:v>51737.0</c:v>
                </c:pt>
                <c:pt idx="6">
                  <c:v>51035.0</c:v>
                </c:pt>
                <c:pt idx="7">
                  <c:v>50924.0</c:v>
                </c:pt>
                <c:pt idx="8">
                  <c:v>50351.0</c:v>
                </c:pt>
                <c:pt idx="9">
                  <c:v>50155.0</c:v>
                </c:pt>
                <c:pt idx="10">
                  <c:v>49242.0</c:v>
                </c:pt>
                <c:pt idx="11">
                  <c:v>48615.0</c:v>
                </c:pt>
                <c:pt idx="12">
                  <c:v>48077.0</c:v>
                </c:pt>
                <c:pt idx="13">
                  <c:v>47016.0</c:v>
                </c:pt>
                <c:pt idx="14">
                  <c:v>46459.0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-2095556152"/>
        <c:axId val="-2117724888"/>
      </c:barChart>
      <c:catAx>
        <c:axId val="-20955561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-2117724888"/>
        <c:crosses val="autoZero"/>
        <c:auto val="1"/>
        <c:lblAlgn val="ctr"/>
        <c:lblOffset val="100"/>
        <c:noMultiLvlLbl val="0"/>
      </c:catAx>
      <c:valAx>
        <c:axId val="-2117724888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-20955561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F62EDA-4BB5-EE40-AA5A-7C50F40D0693}" type="datetimeFigureOut">
              <a:rPr lang="en-US" smtClean="0"/>
              <a:t>1/28/16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F8F96C-EB30-704B-8FC6-EED7F36CAB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64956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D973C7-6E09-DE47-9A32-0FD54F9518AA}" type="datetimeFigureOut">
              <a:rPr lang="en-US" smtClean="0"/>
              <a:t>1/28/16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79248F-2230-3A4B-B777-B4C407A23F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87699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68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880" algn="l" defTabSz="4568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758" algn="l" defTabSz="4568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639" algn="l" defTabSz="4568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517" algn="l" defTabSz="4568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4398" algn="l" defTabSz="4568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275" algn="l" defTabSz="4568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156" algn="l" defTabSz="4568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5033" algn="l" defTabSz="4568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file://localhost/tel/732-562-5440" TargetMode="External"/><Relationship Id="rId4" Type="http://schemas.openxmlformats.org/officeDocument/2006/relationships/hyperlink" Target="file://localhost/tel/+1-732-910-6908" TargetMode="External"/><Relationship Id="rId5" Type="http://schemas.openxmlformats.org/officeDocument/2006/relationships/hyperlink" Target="mailto:sharma.sandeep@ieee.org" TargetMode="External"/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C7994B-3B48-C04A-BC7C-CF3058DB8BB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5635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F1876B-B480-734B-8C87-91F3FFBEC14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8077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8BFFE9-80CC-4844-836E-F4CA8989BD96}" type="slidenum">
              <a:rPr lang="en-US"/>
              <a:pPr/>
              <a:t>23</a:t>
            </a:fld>
            <a:endParaRPr lang="en-US"/>
          </a:p>
        </p:txBody>
      </p:sp>
      <p:sp>
        <p:nvSpPr>
          <p:cNvPr id="66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5489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F1876B-B480-734B-8C87-91F3FFBEC14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9446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4213"/>
            <a:ext cx="4572000" cy="34305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Sandeep</a:t>
            </a:r>
            <a:r>
              <a:rPr lang="en-US" dirty="0" smtClean="0"/>
              <a:t> Sharma</a:t>
            </a:r>
          </a:p>
          <a:p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Program Director, IEEE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Collabratec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 |   </a:t>
            </a:r>
            <a:r>
              <a:rPr lang="en-US" i="1" dirty="0" smtClean="0">
                <a:effectLst/>
              </a:rPr>
              <a:t>Member and Geographic Activities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Office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+1-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732-562-5440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  |   Mobile: 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+1-732-910-6908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  |  Email: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5"/>
              </a:rPr>
              <a:t>sharma.sandeep@ieee.org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4921C3-1C71-4471-AA8B-5F91388C6A68}" type="slidenum">
              <a:rPr lang="en-US" altLang="en-US" smtClean="0"/>
              <a:pPr>
                <a:defRPr/>
              </a:pPr>
              <a:t>28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117311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80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5580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20402" indent="-277078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08311" indent="-221663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551635" indent="-221663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1994960" indent="-221663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438283" indent="-2216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881608" indent="-2216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324932" indent="-2216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768257" indent="-2216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D0A7951B-6930-4F99-A80A-FE6F4669003F}" type="slidenum">
              <a:rPr lang="en-US" sz="1200">
                <a:solidFill>
                  <a:srgbClr val="000000"/>
                </a:solidFill>
              </a:rPr>
              <a:pPr/>
              <a:t>29</a:t>
            </a:fld>
            <a:endParaRPr lang="en-US" sz="1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86135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03799" indent="-270692" defTabSz="914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82768" indent="-216553" defTabSz="914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15875" indent="-216553" defTabSz="914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48983" indent="-216553" defTabSz="914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382090" indent="-216553" defTabSz="914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815197" indent="-216553" defTabSz="914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248305" indent="-216553" defTabSz="914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81412" indent="-216553" defTabSz="914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65A6092-B7DD-4E8F-9356-C21749D61FE5}" type="slidenum">
              <a:rPr lang="en-US" altLang="en-US" sz="1300"/>
              <a:pPr>
                <a:spcBef>
                  <a:spcPct val="0"/>
                </a:spcBef>
              </a:pPr>
              <a:t>30</a:t>
            </a:fld>
            <a:endParaRPr lang="en-US" altLang="en-US" sz="130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1249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710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71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685817" indent="-263776" eaLnBrk="0" hangingPunct="0">
              <a:defRPr sz="2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055103" indent="-211021" eaLnBrk="0" hangingPunct="0">
              <a:defRPr sz="2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477145" indent="-211021" eaLnBrk="0" hangingPunct="0">
              <a:defRPr sz="2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1899186" indent="-211021" eaLnBrk="0" hangingPunct="0">
              <a:defRPr sz="2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321227" indent="-211021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743269" indent="-211021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165310" indent="-211021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587351" indent="-211021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AD978816-15EE-1543-B9FE-CFFE163290CB}" type="slidenum">
              <a:rPr lang="en-US" sz="1200"/>
              <a:pPr/>
              <a:t>32</a:t>
            </a:fld>
            <a:endParaRPr lang="en-US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463" y="0"/>
            <a:ext cx="2972004" cy="45670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84386" tIns="42194" rIns="84386" bIns="42194"/>
          <a:lstStyle/>
          <a:p>
            <a:pPr>
              <a:buFont typeface="Wingdings" pitchFamily="2" charset="2"/>
              <a:buNone/>
            </a:pPr>
            <a:r>
              <a:rPr lang="en-US" dirty="0" smtClean="0">
                <a:latin typeface="Times New Roman" pitchFamily="18" charset="0"/>
                <a:ea typeface="ＭＳ Ｐゴシック" pitchFamily="34" charset="-128"/>
              </a:rPr>
              <a:t>04/02/11</a:t>
            </a:r>
          </a:p>
        </p:txBody>
      </p:sp>
      <p:sp>
        <p:nvSpPr>
          <p:cNvPr id="532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463" y="8685879"/>
            <a:ext cx="2972004" cy="45670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84386" tIns="42194" rIns="84386" bIns="42194"/>
          <a:lstStyle/>
          <a:p>
            <a:pPr>
              <a:buFont typeface="Wingdings" pitchFamily="2" charset="2"/>
              <a:buNone/>
            </a:pPr>
            <a:fld id="{83B39774-3114-4E9E-A227-8340FA346A9A}" type="slidenum">
              <a:rPr lang="en-US" smtClean="0">
                <a:latin typeface="Times New Roman" pitchFamily="18" charset="0"/>
                <a:ea typeface="ＭＳ Ｐゴシック" pitchFamily="34" charset="-128"/>
              </a:rPr>
              <a:pPr>
                <a:buFont typeface="Wingdings" pitchFamily="2" charset="2"/>
                <a:buNone/>
              </a:pPr>
              <a:t>34</a:t>
            </a:fld>
            <a:endParaRPr lang="en-US" dirty="0" smtClean="0">
              <a:latin typeface="Times New Roman" pitchFamily="18" charset="0"/>
              <a:ea typeface="ＭＳ Ｐゴシック" pitchFamily="34" charset="-128"/>
            </a:endParaRPr>
          </a:p>
        </p:txBody>
      </p:sp>
      <p:sp>
        <p:nvSpPr>
          <p:cNvPr id="53252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2950" cy="34163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3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anchor="ctr"/>
          <a:lstStyle/>
          <a:p>
            <a:endParaRPr lang="en-US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534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image" Target="../media/image7.jpeg"/><Relationship Id="rId6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emf"/><Relationship Id="rId3" Type="http://schemas.openxmlformats.org/officeDocument/2006/relationships/image" Target="../media/image19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0.jpeg"/><Relationship Id="rId5" Type="http://schemas.openxmlformats.org/officeDocument/2006/relationships/image" Target="../media/image11.jpeg"/><Relationship Id="rId6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14.jpeg"/><Relationship Id="rId5" Type="http://schemas.openxmlformats.org/officeDocument/2006/relationships/image" Target="../media/image15.jpeg"/><Relationship Id="rId6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emf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emf"/><Relationship Id="rId3" Type="http://schemas.openxmlformats.org/officeDocument/2006/relationships/image" Target="../media/image17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emf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emf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emf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Univer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94" y="6"/>
            <a:ext cx="9172575" cy="59150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76" tIns="45688" rIns="91376" bIns="4568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6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809875"/>
            <a:ext cx="9144000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Placeholder 5" descr="shutterstock_76938916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0" y="6"/>
            <a:ext cx="2286000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Placeholder 10" descr="shutterstock_10708528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" y="6"/>
            <a:ext cx="2271713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Placeholder 12" descr="shutterstock_12020635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4" y="6"/>
            <a:ext cx="2271713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Placeholder 8" descr="shutterstock_58382266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4" y="6"/>
            <a:ext cx="2271713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0912" y="3157836"/>
            <a:ext cx="7909316" cy="765053"/>
          </a:xfrm>
          <a:prstGeom prst="rect">
            <a:avLst/>
          </a:prstGeom>
        </p:spPr>
        <p:txBody>
          <a:bodyPr/>
          <a:lstStyle>
            <a:lvl1pPr algn="l">
              <a:lnSpc>
                <a:spcPct val="90000"/>
              </a:lnSpc>
              <a:defRPr sz="2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0913" y="4165407"/>
            <a:ext cx="7909316" cy="4297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Font typeface="Wingdings" pitchFamily="28" charset="2"/>
              <a:buNone/>
              <a:defRPr sz="2000" b="0" baseline="0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13"/>
          </p:nvPr>
        </p:nvSpPr>
        <p:spPr>
          <a:xfrm>
            <a:off x="442206" y="4887456"/>
            <a:ext cx="7918022" cy="37800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  <a:latin typeface="Verdan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D8E9F0D1-0BAE-1A4D-89D3-F9C3739D282F}" type="datetime1">
              <a:rPr lang="en-US" smtClean="0"/>
              <a:t>1/28/16</a:t>
            </a:fld>
            <a:endParaRPr lang="en-US"/>
          </a:p>
        </p:txBody>
      </p:sp>
      <p:sp>
        <p:nvSpPr>
          <p:cNvPr id="15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7900DAE3-67FE-7D4C-B71A-A4336BE935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272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23"/>
          </p:nvPr>
        </p:nvSpPr>
        <p:spPr>
          <a:xfrm>
            <a:off x="374828" y="1644650"/>
            <a:ext cx="4035425" cy="43672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4"/>
          </p:nvPr>
        </p:nvSpPr>
        <p:spPr>
          <a:xfrm>
            <a:off x="4738864" y="1636663"/>
            <a:ext cx="3952702" cy="43672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Title 6"/>
          <p:cNvSpPr>
            <a:spLocks noGrp="1"/>
          </p:cNvSpPr>
          <p:nvPr>
            <p:ph type="title"/>
          </p:nvPr>
        </p:nvSpPr>
        <p:spPr>
          <a:xfrm>
            <a:off x="365760" y="135136"/>
            <a:ext cx="8325805" cy="107603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fld id="{7900DAE3-67FE-7D4C-B71A-A4336BE9358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26"/>
          </p:nvPr>
        </p:nvSpPr>
        <p:spPr/>
        <p:txBody>
          <a:bodyPr/>
          <a:lstStyle>
            <a:lvl1pPr>
              <a:defRPr/>
            </a:lvl1pPr>
          </a:lstStyle>
          <a:p>
            <a:fld id="{A9738B13-CB4F-4743-B4C6-D4957EA7A84C}" type="datetime1">
              <a:rPr lang="en-US" smtClean="0"/>
              <a:t>1/28/16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135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type="body" idx="1"/>
          </p:nvPr>
        </p:nvSpPr>
        <p:spPr>
          <a:xfrm>
            <a:off x="366889" y="1645920"/>
            <a:ext cx="4035247" cy="789828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600" b="0" baseline="0"/>
            </a:lvl1pPr>
            <a:lvl2pPr marL="456880" indent="0">
              <a:buNone/>
              <a:defRPr sz="2000" b="1"/>
            </a:lvl2pPr>
            <a:lvl3pPr marL="913758" indent="0">
              <a:buNone/>
              <a:defRPr sz="1800" b="1"/>
            </a:lvl3pPr>
            <a:lvl4pPr marL="1370639" indent="0">
              <a:buNone/>
              <a:defRPr sz="1600" b="1"/>
            </a:lvl4pPr>
            <a:lvl5pPr marL="1827517" indent="0">
              <a:buNone/>
              <a:defRPr sz="1600" b="1"/>
            </a:lvl5pPr>
            <a:lvl6pPr marL="2284398" indent="0">
              <a:buNone/>
              <a:defRPr sz="1600" b="1"/>
            </a:lvl6pPr>
            <a:lvl7pPr marL="2741275" indent="0">
              <a:buNone/>
              <a:defRPr sz="1600" b="1"/>
            </a:lvl7pPr>
            <a:lvl8pPr marL="3198156" indent="0">
              <a:buNone/>
              <a:defRPr sz="1600" b="1"/>
            </a:lvl8pPr>
            <a:lvl9pPr marL="365503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Text Placeholder 2"/>
          <p:cNvSpPr>
            <a:spLocks noGrp="1"/>
          </p:cNvSpPr>
          <p:nvPr>
            <p:ph type="body" idx="17"/>
          </p:nvPr>
        </p:nvSpPr>
        <p:spPr>
          <a:xfrm>
            <a:off x="4703768" y="1645920"/>
            <a:ext cx="3987803" cy="789828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600" b="0"/>
            </a:lvl1pPr>
            <a:lvl2pPr marL="456880" indent="0">
              <a:buNone/>
              <a:defRPr sz="2000" b="1"/>
            </a:lvl2pPr>
            <a:lvl3pPr marL="913758" indent="0">
              <a:buNone/>
              <a:defRPr sz="1800" b="1"/>
            </a:lvl3pPr>
            <a:lvl4pPr marL="1370639" indent="0">
              <a:buNone/>
              <a:defRPr sz="1600" b="1"/>
            </a:lvl4pPr>
            <a:lvl5pPr marL="1827517" indent="0">
              <a:buNone/>
              <a:defRPr sz="1600" b="1"/>
            </a:lvl5pPr>
            <a:lvl6pPr marL="2284398" indent="0">
              <a:buNone/>
              <a:defRPr sz="1600" b="1"/>
            </a:lvl6pPr>
            <a:lvl7pPr marL="2741275" indent="0">
              <a:buNone/>
              <a:defRPr sz="1600" b="1"/>
            </a:lvl7pPr>
            <a:lvl8pPr marL="3198156" indent="0">
              <a:buNone/>
              <a:defRPr sz="1600" b="1"/>
            </a:lvl8pPr>
            <a:lvl9pPr marL="365503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4"/>
          </p:nvPr>
        </p:nvSpPr>
        <p:spPr>
          <a:xfrm>
            <a:off x="357190" y="2659063"/>
            <a:ext cx="4044950" cy="3352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25"/>
          </p:nvPr>
        </p:nvSpPr>
        <p:spPr>
          <a:xfrm>
            <a:off x="4703768" y="2659063"/>
            <a:ext cx="3987803" cy="3352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Title 6"/>
          <p:cNvSpPr>
            <a:spLocks noGrp="1"/>
          </p:cNvSpPr>
          <p:nvPr>
            <p:ph type="title"/>
          </p:nvPr>
        </p:nvSpPr>
        <p:spPr>
          <a:xfrm>
            <a:off x="365760" y="135136"/>
            <a:ext cx="8325805" cy="107603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lvl1pPr>
              <a:defRPr/>
            </a:lvl1pPr>
          </a:lstStyle>
          <a:p>
            <a:fld id="{7900DAE3-67FE-7D4C-B71A-A4336BE9358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27"/>
          </p:nvPr>
        </p:nvSpPr>
        <p:spPr/>
        <p:txBody>
          <a:bodyPr/>
          <a:lstStyle>
            <a:lvl1pPr>
              <a:defRPr/>
            </a:lvl1pPr>
          </a:lstStyle>
          <a:p>
            <a:fld id="{D68E83F7-1ED8-6042-A609-534DA4463771}" type="datetime1">
              <a:rPr lang="en-US" smtClean="0"/>
              <a:t>1/28/16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1261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,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21"/>
          </p:nvPr>
        </p:nvSpPr>
        <p:spPr>
          <a:xfrm>
            <a:off x="4678538" y="1644650"/>
            <a:ext cx="4035425" cy="43672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Title 6"/>
          <p:cNvSpPr>
            <a:spLocks noGrp="1"/>
          </p:cNvSpPr>
          <p:nvPr>
            <p:ph type="title"/>
          </p:nvPr>
        </p:nvSpPr>
        <p:spPr>
          <a:xfrm>
            <a:off x="365760" y="135136"/>
            <a:ext cx="8325805" cy="107603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22"/>
          </p:nvPr>
        </p:nvSpPr>
        <p:spPr>
          <a:xfrm>
            <a:off x="365128" y="1644650"/>
            <a:ext cx="3997325" cy="4367213"/>
          </a:xfrm>
        </p:spPr>
        <p:txBody>
          <a:bodyPr rtlCol="0">
            <a:normAutofit/>
          </a:bodyPr>
          <a:lstStyle>
            <a:lvl1pPr marL="0" marR="0" indent="0" algn="l" defTabSz="45688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Pct val="135000"/>
              <a:buFontTx/>
              <a:buNone/>
              <a:tabLst/>
              <a:defRPr sz="2000"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/>
            </a:lvl1pPr>
          </a:lstStyle>
          <a:p>
            <a:fld id="{7900DAE3-67FE-7D4C-B71A-A4336BE9358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lvl1pPr>
              <a:defRPr/>
            </a:lvl1pPr>
          </a:lstStyle>
          <a:p>
            <a:fld id="{38F5B588-91CE-5846-BA8C-5AEE7FB9949F}" type="datetime1">
              <a:rPr lang="en-US" smtClean="0"/>
              <a:t>1/28/16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1376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23"/>
          </p:nvPr>
        </p:nvSpPr>
        <p:spPr>
          <a:xfrm>
            <a:off x="390708" y="1644650"/>
            <a:ext cx="4035425" cy="43672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65760" y="135136"/>
            <a:ext cx="8325805" cy="107603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24"/>
          </p:nvPr>
        </p:nvSpPr>
        <p:spPr>
          <a:xfrm>
            <a:off x="4752980" y="1644650"/>
            <a:ext cx="3938590" cy="2077380"/>
          </a:xfrm>
        </p:spPr>
        <p:txBody>
          <a:bodyPr rtlCol="0">
            <a:normAutofit/>
          </a:bodyPr>
          <a:lstStyle>
            <a:lvl1pPr marL="0" marR="0" indent="0" algn="l" defTabSz="45688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Pct val="135000"/>
              <a:buFontTx/>
              <a:buNone/>
              <a:tabLst/>
              <a:defRPr sz="2000"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25"/>
          </p:nvPr>
        </p:nvSpPr>
        <p:spPr>
          <a:xfrm>
            <a:off x="4752980" y="3945675"/>
            <a:ext cx="3938590" cy="2072542"/>
          </a:xfrm>
        </p:spPr>
        <p:txBody>
          <a:bodyPr rtlCol="0">
            <a:normAutofit/>
          </a:bodyPr>
          <a:lstStyle>
            <a:lvl1pPr marL="0" marR="0" indent="0" algn="l" defTabSz="45688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Pct val="135000"/>
              <a:buFontTx/>
              <a:buNone/>
              <a:tabLst/>
              <a:defRPr sz="2000"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 smtClean="0"/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lvl1pPr>
              <a:defRPr/>
            </a:lvl1pPr>
          </a:lstStyle>
          <a:p>
            <a:fld id="{7900DAE3-67FE-7D4C-B71A-A4336BE9358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27"/>
          </p:nvPr>
        </p:nvSpPr>
        <p:spPr/>
        <p:txBody>
          <a:bodyPr/>
          <a:lstStyle>
            <a:lvl1pPr>
              <a:defRPr/>
            </a:lvl1pPr>
          </a:lstStyle>
          <a:p>
            <a:fld id="{80CDA81B-BE12-E84A-BCF7-007A9FF16FD4}" type="datetime1">
              <a:rPr lang="en-US" smtClean="0"/>
              <a:t>1/28/16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6325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3"/>
          <p:cNvSpPr>
            <a:spLocks noGrp="1"/>
          </p:cNvSpPr>
          <p:nvPr>
            <p:ph sz="half" idx="16"/>
          </p:nvPr>
        </p:nvSpPr>
        <p:spPr>
          <a:xfrm>
            <a:off x="370993" y="1645920"/>
            <a:ext cx="3992697" cy="2057400"/>
          </a:xfrm>
          <a:prstGeom prst="rect">
            <a:avLst/>
          </a:prstGeom>
        </p:spPr>
        <p:txBody>
          <a:bodyPr/>
          <a:lstStyle>
            <a:lvl1pPr marL="274128" indent="-274128">
              <a:buSzPct val="125000"/>
              <a:buFontTx/>
              <a:buBlip>
                <a:blip r:embed="rId2"/>
              </a:buBlip>
              <a:defRPr sz="2000" b="0" baseline="0">
                <a:solidFill>
                  <a:srgbClr val="000000"/>
                </a:solidFill>
                <a:latin typeface="Verdana"/>
                <a:cs typeface="Verdana"/>
              </a:defRPr>
            </a:lvl1pPr>
            <a:lvl2pPr marL="548255" indent="-182752"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–"/>
              <a:defRPr sz="1800" baseline="0"/>
            </a:lvl2pPr>
            <a:lvl3pPr marL="822384" indent="-182752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Wingdings" charset="2"/>
              <a:buChar char="§"/>
              <a:defRPr sz="1800" baseline="0"/>
            </a:lvl3pPr>
            <a:lvl4pPr marL="1050822" indent="-182752">
              <a:buClr>
                <a:schemeClr val="tx1">
                  <a:lumMod val="50000"/>
                  <a:lumOff val="50000"/>
                </a:schemeClr>
              </a:buClr>
              <a:defRPr sz="1600"/>
            </a:lvl4pPr>
            <a:lvl5pPr marL="1233575" indent="-182752">
              <a:buClr>
                <a:schemeClr val="tx1">
                  <a:lumMod val="50000"/>
                  <a:lumOff val="50000"/>
                </a:schemeClr>
              </a:buClr>
              <a:buFont typeface="Wingdings" charset="2"/>
              <a:buChar char="§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20"/>
          </p:nvPr>
        </p:nvSpPr>
        <p:spPr>
          <a:xfrm>
            <a:off x="4760290" y="1645920"/>
            <a:ext cx="3931276" cy="2057400"/>
          </a:xfrm>
          <a:prstGeom prst="rect">
            <a:avLst/>
          </a:prstGeom>
        </p:spPr>
        <p:txBody>
          <a:bodyPr/>
          <a:lstStyle>
            <a:lvl1pPr marL="274128" indent="-274128">
              <a:buSzPct val="125000"/>
              <a:buFontTx/>
              <a:buBlip>
                <a:blip r:embed="rId2"/>
              </a:buBlip>
              <a:defRPr sz="2000" b="0" baseline="0">
                <a:solidFill>
                  <a:srgbClr val="000000"/>
                </a:solidFill>
                <a:latin typeface="Verdana"/>
                <a:cs typeface="Verdana"/>
              </a:defRPr>
            </a:lvl1pPr>
            <a:lvl2pPr marL="548255" indent="-182752"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–"/>
              <a:defRPr sz="1800" baseline="0"/>
            </a:lvl2pPr>
            <a:lvl3pPr marL="822384" indent="-182752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Wingdings" charset="2"/>
              <a:buChar char="§"/>
              <a:defRPr sz="1800" baseline="0"/>
            </a:lvl3pPr>
            <a:lvl4pPr marL="1050822" indent="-182752">
              <a:buClr>
                <a:schemeClr val="tx1">
                  <a:lumMod val="50000"/>
                  <a:lumOff val="50000"/>
                </a:schemeClr>
              </a:buClr>
              <a:defRPr sz="1600"/>
            </a:lvl4pPr>
            <a:lvl5pPr marL="1233575" indent="-182752">
              <a:buClr>
                <a:schemeClr val="tx1">
                  <a:lumMod val="50000"/>
                  <a:lumOff val="50000"/>
                </a:schemeClr>
              </a:buClr>
              <a:buFont typeface="Wingdings" charset="2"/>
              <a:buChar char="§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9" name="Content Placeholder 3"/>
          <p:cNvSpPr>
            <a:spLocks noGrp="1"/>
          </p:cNvSpPr>
          <p:nvPr>
            <p:ph sz="half" idx="21"/>
          </p:nvPr>
        </p:nvSpPr>
        <p:spPr>
          <a:xfrm>
            <a:off x="348295" y="3920063"/>
            <a:ext cx="3992697" cy="2057400"/>
          </a:xfrm>
          <a:prstGeom prst="rect">
            <a:avLst/>
          </a:prstGeom>
        </p:spPr>
        <p:txBody>
          <a:bodyPr/>
          <a:lstStyle>
            <a:lvl1pPr marL="274128" indent="-274128">
              <a:buSzPct val="125000"/>
              <a:buFontTx/>
              <a:buBlip>
                <a:blip r:embed="rId2"/>
              </a:buBlip>
              <a:defRPr sz="2000" b="0" baseline="0">
                <a:solidFill>
                  <a:srgbClr val="000000"/>
                </a:solidFill>
                <a:latin typeface="Verdana"/>
                <a:cs typeface="Verdana"/>
              </a:defRPr>
            </a:lvl1pPr>
            <a:lvl2pPr marL="548255" indent="-182752"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–"/>
              <a:defRPr sz="1800" baseline="0"/>
            </a:lvl2pPr>
            <a:lvl3pPr marL="822384" indent="-182752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Wingdings" charset="2"/>
              <a:buChar char="§"/>
              <a:defRPr sz="1800" baseline="0"/>
            </a:lvl3pPr>
            <a:lvl4pPr marL="1050822" indent="-182752">
              <a:buClr>
                <a:schemeClr val="tx1">
                  <a:lumMod val="50000"/>
                  <a:lumOff val="50000"/>
                </a:schemeClr>
              </a:buClr>
              <a:defRPr sz="1600"/>
            </a:lvl4pPr>
            <a:lvl5pPr marL="1233575" indent="-182752">
              <a:buClr>
                <a:schemeClr val="tx1">
                  <a:lumMod val="50000"/>
                  <a:lumOff val="50000"/>
                </a:schemeClr>
              </a:buClr>
              <a:buFont typeface="Wingdings" charset="2"/>
              <a:buChar char="§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0" name="Content Placeholder 3"/>
          <p:cNvSpPr>
            <a:spLocks noGrp="1"/>
          </p:cNvSpPr>
          <p:nvPr>
            <p:ph sz="half" idx="22"/>
          </p:nvPr>
        </p:nvSpPr>
        <p:spPr>
          <a:xfrm>
            <a:off x="4737592" y="3920063"/>
            <a:ext cx="3953974" cy="2057400"/>
          </a:xfrm>
          <a:prstGeom prst="rect">
            <a:avLst/>
          </a:prstGeom>
        </p:spPr>
        <p:txBody>
          <a:bodyPr/>
          <a:lstStyle>
            <a:lvl1pPr marL="274128" indent="-274128">
              <a:buSzPct val="125000"/>
              <a:buFontTx/>
              <a:buBlip>
                <a:blip r:embed="rId2"/>
              </a:buBlip>
              <a:defRPr sz="2000" b="0" baseline="0">
                <a:solidFill>
                  <a:srgbClr val="000000"/>
                </a:solidFill>
                <a:latin typeface="Verdana"/>
                <a:cs typeface="Verdana"/>
              </a:defRPr>
            </a:lvl1pPr>
            <a:lvl2pPr marL="548255" indent="-182752"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–"/>
              <a:defRPr sz="1800" baseline="0"/>
            </a:lvl2pPr>
            <a:lvl3pPr marL="822384" indent="-182752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Wingdings" charset="2"/>
              <a:buChar char="§"/>
              <a:defRPr sz="1800" baseline="0"/>
            </a:lvl3pPr>
            <a:lvl4pPr marL="1050822" indent="-182752">
              <a:buClr>
                <a:schemeClr val="tx1">
                  <a:lumMod val="50000"/>
                  <a:lumOff val="50000"/>
                </a:schemeClr>
              </a:buClr>
              <a:defRPr sz="1600"/>
            </a:lvl4pPr>
            <a:lvl5pPr marL="1233575" indent="-182752">
              <a:buClr>
                <a:schemeClr val="tx1">
                  <a:lumMod val="50000"/>
                  <a:lumOff val="50000"/>
                </a:schemeClr>
              </a:buClr>
              <a:buFont typeface="Wingdings" charset="2"/>
              <a:buChar char="§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65760" y="135136"/>
            <a:ext cx="8325805" cy="107603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/>
            </a:lvl1pPr>
          </a:lstStyle>
          <a:p>
            <a:fld id="{7900DAE3-67FE-7D4C-B71A-A4336BE9358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lvl1pPr>
              <a:defRPr/>
            </a:lvl1pPr>
          </a:lstStyle>
          <a:p>
            <a:fld id="{7AF20A6F-224B-D74C-AE5C-9629D2F172DC}" type="datetime1">
              <a:rPr lang="en-US" smtClean="0"/>
              <a:t>1/28/16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0279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Subtitle 6"/>
          <p:cNvSpPr>
            <a:spLocks noGrp="1"/>
          </p:cNvSpPr>
          <p:nvPr>
            <p:ph type="body" sz="half" idx="2"/>
          </p:nvPr>
        </p:nvSpPr>
        <p:spPr>
          <a:xfrm>
            <a:off x="1473203" y="5397506"/>
            <a:ext cx="5689601" cy="609599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1473200" y="1670050"/>
            <a:ext cx="5689600" cy="3587750"/>
          </a:xfrm>
        </p:spPr>
        <p:txBody>
          <a:bodyPr rtlCol="0">
            <a:normAutofit/>
          </a:bodyPr>
          <a:lstStyle>
            <a:lvl1pPr marL="0" marR="0" indent="0" algn="l" defTabSz="45688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Pct val="135000"/>
              <a:buFontTx/>
              <a:buNone/>
              <a:tabLst/>
              <a:defRPr sz="1800"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fld id="{7900DAE3-67FE-7D4C-B71A-A4336BE9358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DA19486A-9CBD-744A-BDD6-E1C74DB8DC99}" type="datetime1">
              <a:rPr lang="en-US" smtClean="0"/>
              <a:t>1/28/16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2424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94" y="6"/>
            <a:ext cx="9172575" cy="59150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76" tIns="45688" rIns="91376" bIns="4568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900DAE3-67FE-7D4C-B71A-A4336BE93589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3751D901-5F19-E047-8B25-177D080CF6D5}" type="datetime1">
              <a:rPr lang="en-US" smtClean="0"/>
              <a:t>1/28/16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6590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BF34C-F450-3E4A-99E9-69147525C318}" type="datetime1">
              <a:rPr lang="en-US" smtClean="0"/>
              <a:t>1/28/16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lIns="91376" tIns="45688" rIns="91376" bIns="45688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0DAE3-67FE-7D4C-B71A-A4336BE935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1037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9143997" cy="1340555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366889" y="197555"/>
            <a:ext cx="8381999" cy="1030112"/>
          </a:xfrm>
          <a:prstGeom prst="rect">
            <a:avLst/>
          </a:prstGeom>
        </p:spPr>
        <p:txBody>
          <a:bodyPr anchor="ctr" anchorCtr="0"/>
          <a:lstStyle>
            <a:lvl1pPr algn="l">
              <a:defRPr sz="3200" b="1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r>
              <a:rPr lang="en-US" dirty="0" smtClean="0"/>
              <a:t>Click to edit header title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Jan 23, 2016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0BC5383-B22C-A746-A4AF-C32103C6BF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ontent Placeholder 3"/>
          <p:cNvSpPr>
            <a:spLocks noGrp="1"/>
          </p:cNvSpPr>
          <p:nvPr>
            <p:ph sz="half" idx="11" hasCustomPrompt="1"/>
          </p:nvPr>
        </p:nvSpPr>
        <p:spPr>
          <a:xfrm>
            <a:off x="366889" y="1644952"/>
            <a:ext cx="8381999" cy="4366381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342900">
              <a:spcBef>
                <a:spcPts val="1800"/>
              </a:spcBef>
              <a:buSzPct val="135000"/>
              <a:buFontTx/>
              <a:buBlip>
                <a:blip r:embed="rId3"/>
              </a:buBlip>
              <a:defRPr sz="2200" b="0" baseline="0">
                <a:solidFill>
                  <a:srgbClr val="000000"/>
                </a:solidFill>
                <a:latin typeface="Verdana"/>
                <a:cs typeface="Verdana"/>
              </a:defRPr>
            </a:lvl1pPr>
            <a:lvl2pPr marL="594360" indent="-182880">
              <a:spcBef>
                <a:spcPts val="1000"/>
              </a:spcBef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–"/>
              <a:defRPr sz="1800" baseline="0"/>
            </a:lvl2pPr>
            <a:lvl3pPr marL="822960" indent="-182880">
              <a:spcBef>
                <a:spcPts val="800"/>
              </a:spcBef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–"/>
              <a:defRPr sz="1800" baseline="0"/>
            </a:lvl3pPr>
            <a:lvl4pPr marL="1051560" indent="-182880">
              <a:spcBef>
                <a:spcPts val="800"/>
              </a:spcBef>
              <a:buClr>
                <a:schemeClr val="tx1">
                  <a:lumMod val="50000"/>
                  <a:lumOff val="50000"/>
                </a:schemeClr>
              </a:buClr>
              <a:defRPr sz="1500" baseline="0"/>
            </a:lvl4pPr>
            <a:lvl5pPr marL="1234440" indent="-182880">
              <a:spcBef>
                <a:spcPts val="8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charset="2"/>
              <a:buChar char="§"/>
              <a:defRPr sz="1400" baseline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Content</a:t>
            </a:r>
          </a:p>
          <a:p>
            <a:pPr lvl="1"/>
            <a:r>
              <a:rPr lang="en-US" sz="1800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4"/>
            <a:endParaRPr lang="en-US" dirty="0" smtClean="0"/>
          </a:p>
          <a:p>
            <a:pPr lvl="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863031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291E3-3C31-0C41-8452-D839E4337B2E}" type="datetime1">
              <a:rPr lang="en-US" smtClean="0"/>
              <a:t>1/28/16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© 2016 Coughlin Associates &amp; Objective Analysis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6B30E-6B10-184A-98C4-1009B5CA6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631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365760" y="1645920"/>
            <a:ext cx="8326438" cy="43891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7900DAE3-67FE-7D4C-B71A-A4336BE9358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fld id="{E8E5DF31-222B-D948-8179-7586EC887483}" type="datetime1">
              <a:rPr lang="en-US" smtClean="0"/>
              <a:t>1/28/16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2827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B25D0-FD11-D04C-9BC8-702E5B38E719}" type="datetime1">
              <a:rPr lang="en-US" smtClean="0"/>
              <a:t>1/28/16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© 2016 Coughlin Associates &amp; Objective Analysis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6B30E-6B10-184A-98C4-1009B5CA6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238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Technolog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1588" y="6"/>
            <a:ext cx="9170988" cy="59150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76" tIns="45688" rIns="91376" bIns="4568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6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809875"/>
            <a:ext cx="9144000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Placeholder 18" descr="shutterstock_295816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0700" y="6"/>
            <a:ext cx="2273300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Placeholder 32" descr="ISP2093881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" y="6"/>
            <a:ext cx="2271713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Placeholder 35" descr="shutterstock_12412126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4413" y="6"/>
            <a:ext cx="2271712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Placeholder 9" descr="shutterstock_43012507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3589" y="6"/>
            <a:ext cx="2271712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0912" y="3157836"/>
            <a:ext cx="7909316" cy="765053"/>
          </a:xfrm>
          <a:prstGeom prst="rect">
            <a:avLst/>
          </a:prstGeom>
        </p:spPr>
        <p:txBody>
          <a:bodyPr/>
          <a:lstStyle>
            <a:lvl1pPr algn="l">
              <a:lnSpc>
                <a:spcPct val="90000"/>
              </a:lnSpc>
              <a:defRPr sz="2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0913" y="4165407"/>
            <a:ext cx="7909316" cy="4297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Font typeface="Wingdings" pitchFamily="28" charset="2"/>
              <a:buNone/>
              <a:defRPr sz="2000" b="0" baseline="0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13"/>
          </p:nvPr>
        </p:nvSpPr>
        <p:spPr>
          <a:xfrm>
            <a:off x="442206" y="4887456"/>
            <a:ext cx="7918022" cy="37800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  <a:latin typeface="Verdan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36DD8900-BDCD-5A45-ACD5-12CA4BE66924}" type="datetime1">
              <a:rPr lang="en-US" smtClean="0"/>
              <a:t>1/28/16</a:t>
            </a:fld>
            <a:endParaRPr lang="en-US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7900DAE3-67FE-7D4C-B71A-A4336BE935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099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People and Te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94" y="6"/>
            <a:ext cx="9172575" cy="59150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76" tIns="45688" rIns="91376" bIns="4568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6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809875"/>
            <a:ext cx="9144000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Placeholder 8" descr="shutterstock_77990686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>
            <a:fillRect/>
          </a:stretch>
        </p:blipFill>
        <p:spPr bwMode="auto">
          <a:xfrm>
            <a:off x="2286004" y="6"/>
            <a:ext cx="2271713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Placeholder 10" descr="iStock_000017402661Medium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0" y="6"/>
            <a:ext cx="2286000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Placeholder 13" descr="shutterstock_32048539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" y="6"/>
            <a:ext cx="2271713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Placeholder 15" descr="shutterstock_11304505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4" y="6"/>
            <a:ext cx="2271713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0912" y="3157836"/>
            <a:ext cx="7909316" cy="765053"/>
          </a:xfrm>
          <a:prstGeom prst="rect">
            <a:avLst/>
          </a:prstGeom>
        </p:spPr>
        <p:txBody>
          <a:bodyPr/>
          <a:lstStyle>
            <a:lvl1pPr algn="l">
              <a:lnSpc>
                <a:spcPct val="90000"/>
              </a:lnSpc>
              <a:defRPr sz="2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0913" y="4165407"/>
            <a:ext cx="7909316" cy="4297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Font typeface="Wingdings" pitchFamily="28" charset="2"/>
              <a:buNone/>
              <a:defRPr sz="2000" b="0" baseline="0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/>
          </p:nvPr>
        </p:nvSpPr>
        <p:spPr>
          <a:xfrm>
            <a:off x="442206" y="4887456"/>
            <a:ext cx="7918022" cy="37800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  <a:latin typeface="Verdan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D5670F14-7312-824F-AEED-0EB6BE922425}" type="datetime1">
              <a:rPr lang="en-US" smtClean="0"/>
              <a:t>1/28/16</a:t>
            </a:fld>
            <a:endParaRPr lang="en-US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7900DAE3-67FE-7D4C-B71A-A4336BE935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418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Aspi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" y="6"/>
            <a:ext cx="9170988" cy="59150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76" tIns="45688" rIns="91376" bIns="4568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6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809875"/>
            <a:ext cx="9144000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Placeholder 10" descr="cover-rgb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"/>
            <a:ext cx="9144000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0912" y="3157836"/>
            <a:ext cx="7909316" cy="765053"/>
          </a:xfrm>
          <a:prstGeom prst="rect">
            <a:avLst/>
          </a:prstGeom>
        </p:spPr>
        <p:txBody>
          <a:bodyPr/>
          <a:lstStyle>
            <a:lvl1pPr algn="l">
              <a:lnSpc>
                <a:spcPct val="90000"/>
              </a:lnSpc>
              <a:defRPr sz="2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0913" y="4165407"/>
            <a:ext cx="7909316" cy="4297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Font typeface="Wingdings" pitchFamily="28" charset="2"/>
              <a:buNone/>
              <a:defRPr sz="2000" b="0" baseline="0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3"/>
          </p:nvPr>
        </p:nvSpPr>
        <p:spPr>
          <a:xfrm>
            <a:off x="442206" y="4887456"/>
            <a:ext cx="7918022" cy="37800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  <a:latin typeface="Verdan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CCBA7704-6060-8147-BDE1-D610DCC1976C}" type="datetime1">
              <a:rPr lang="en-US" smtClean="0"/>
              <a:t>1/28/16</a:t>
            </a:fld>
            <a:endParaRPr lang="en-US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7900DAE3-67FE-7D4C-B71A-A4336BE935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665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Custom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11113" y="6"/>
            <a:ext cx="9172576" cy="59150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76" tIns="45688" rIns="91376" bIns="4568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5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" y="2809875"/>
            <a:ext cx="9174163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icture Placeholder 15"/>
          <p:cNvSpPr>
            <a:spLocks noGrp="1"/>
          </p:cNvSpPr>
          <p:nvPr>
            <p:ph type="pic" sz="quarter" idx="13"/>
          </p:nvPr>
        </p:nvSpPr>
        <p:spPr>
          <a:xfrm>
            <a:off x="-1" y="6"/>
            <a:ext cx="2271889" cy="2809875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9" name="Picture Placeholder 15"/>
          <p:cNvSpPr>
            <a:spLocks noGrp="1"/>
          </p:cNvSpPr>
          <p:nvPr>
            <p:ph type="pic" sz="quarter" idx="14"/>
          </p:nvPr>
        </p:nvSpPr>
        <p:spPr>
          <a:xfrm>
            <a:off x="2285999" y="6"/>
            <a:ext cx="2271889" cy="2809875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10" name="Picture Placeholder 15"/>
          <p:cNvSpPr>
            <a:spLocks noGrp="1"/>
          </p:cNvSpPr>
          <p:nvPr>
            <p:ph type="pic" sz="quarter" idx="15"/>
          </p:nvPr>
        </p:nvSpPr>
        <p:spPr>
          <a:xfrm>
            <a:off x="4571999" y="6"/>
            <a:ext cx="2271889" cy="2809875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11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6858005" y="6"/>
            <a:ext cx="2315683" cy="2809875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1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0912" y="3157836"/>
            <a:ext cx="7909316" cy="765053"/>
          </a:xfrm>
          <a:prstGeom prst="rect">
            <a:avLst/>
          </a:prstGeom>
        </p:spPr>
        <p:txBody>
          <a:bodyPr/>
          <a:lstStyle>
            <a:lvl1pPr algn="l">
              <a:lnSpc>
                <a:spcPct val="90000"/>
              </a:lnSpc>
              <a:defRPr sz="2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0913" y="4165407"/>
            <a:ext cx="7909316" cy="4297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Font typeface="Wingdings" pitchFamily="28" charset="2"/>
              <a:buNone/>
              <a:defRPr sz="2000" b="0" baseline="0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442206" y="4887456"/>
            <a:ext cx="7918022" cy="37800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  <a:latin typeface="Verdan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fld id="{C1E66943-C80F-FB4C-91A5-923A066B3112}" type="datetime1">
              <a:rPr lang="en-US" smtClean="0"/>
              <a:t>1/28/16</a:t>
            </a:fld>
            <a:endParaRPr lang="en-US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fld id="{7900DAE3-67FE-7D4C-B71A-A4336BE935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073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Custom 1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94" y="6"/>
            <a:ext cx="9172575" cy="59150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76" tIns="45688" rIns="91376" bIns="4568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7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809875"/>
            <a:ext cx="9144000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icture Placeholder 15"/>
          <p:cNvSpPr>
            <a:spLocks noGrp="1"/>
          </p:cNvSpPr>
          <p:nvPr>
            <p:ph type="pic" sz="quarter" idx="13"/>
          </p:nvPr>
        </p:nvSpPr>
        <p:spPr>
          <a:xfrm>
            <a:off x="-1" y="6"/>
            <a:ext cx="9144001" cy="2809875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0912" y="3157836"/>
            <a:ext cx="7909316" cy="765053"/>
          </a:xfrm>
          <a:prstGeom prst="rect">
            <a:avLst/>
          </a:prstGeom>
        </p:spPr>
        <p:txBody>
          <a:bodyPr/>
          <a:lstStyle>
            <a:lvl1pPr algn="l">
              <a:lnSpc>
                <a:spcPct val="90000"/>
              </a:lnSpc>
              <a:defRPr sz="2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0913" y="4165407"/>
            <a:ext cx="7909316" cy="4297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Font typeface="Wingdings" pitchFamily="28" charset="2"/>
              <a:buNone/>
              <a:defRPr sz="2000" b="0" baseline="0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442206" y="4887456"/>
            <a:ext cx="7918022" cy="37800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  <a:latin typeface="Verdan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fld id="{E5899D6C-D046-F541-ABFB-B95E1E21E494}" type="datetime1">
              <a:rPr lang="en-US" smtClean="0"/>
              <a:t>1/28/16</a:t>
            </a:fld>
            <a:endParaRPr lang="en-US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900DAE3-67FE-7D4C-B71A-A4336BE935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914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591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417899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4600" b="1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900DAE3-67FE-7D4C-B71A-A4336BE93589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5939D396-E5A0-AE42-A89B-3E37151400D2}" type="datetime1">
              <a:rPr lang="en-US" smtClean="0"/>
              <a:t>1/28/16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57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, N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900DAE3-67FE-7D4C-B71A-A4336BE93589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0463D1F3-0978-B74A-8498-DAD8476100CA}" type="datetime1">
              <a:rPr lang="en-US" smtClean="0"/>
              <a:t>1/28/16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342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theme" Target="../theme/theme1.xml"/><Relationship Id="rId22" Type="http://schemas.openxmlformats.org/officeDocument/2006/relationships/image" Target="../media/image1.png"/><Relationship Id="rId23" Type="http://schemas.openxmlformats.org/officeDocument/2006/relationships/image" Target="../media/image2.png"/><Relationship Id="rId24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9"/>
          <p:cNvSpPr>
            <a:spLocks noGrp="1" noChangeAspect="1"/>
          </p:cNvSpPr>
          <p:nvPr>
            <p:ph type="title"/>
          </p:nvPr>
        </p:nvSpPr>
        <p:spPr bwMode="auto">
          <a:xfrm>
            <a:off x="365125" y="134944"/>
            <a:ext cx="8326438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376" tIns="45688" rIns="91376" bIns="4568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444506" y="6356350"/>
            <a:ext cx="358775" cy="365125"/>
          </a:xfrm>
          <a:prstGeom prst="rect">
            <a:avLst/>
          </a:prstGeom>
        </p:spPr>
        <p:txBody>
          <a:bodyPr vert="horz" lIns="0" tIns="45688" rIns="91376" bIns="45688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7900DAE3-67FE-7D4C-B71A-A4336BE9358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>
          <a:xfrm>
            <a:off x="865188" y="6356350"/>
            <a:ext cx="1643062" cy="365125"/>
          </a:xfrm>
          <a:prstGeom prst="rect">
            <a:avLst/>
          </a:prstGeom>
        </p:spPr>
        <p:txBody>
          <a:bodyPr vert="horz" lIns="0" tIns="45688" rIns="91376" bIns="45688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C7E06CF0-7F96-0F40-9F78-4EA4ADA47C3F}" type="datetime1">
              <a:rPr lang="en-US" smtClean="0"/>
              <a:t>1/28/16</a:t>
            </a:fld>
            <a:endParaRPr lang="en-US"/>
          </a:p>
        </p:txBody>
      </p:sp>
      <p:sp>
        <p:nvSpPr>
          <p:cNvPr id="1029" name="Rectangle 3"/>
          <p:cNvSpPr>
            <a:spLocks noChangeArrowheads="1"/>
          </p:cNvSpPr>
          <p:nvPr/>
        </p:nvSpPr>
        <p:spPr bwMode="auto">
          <a:xfrm rot="-5400000">
            <a:off x="9449594" y="5907405"/>
            <a:ext cx="1709737" cy="191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76" tIns="45688" rIns="91376" bIns="45688">
            <a:spAutoFit/>
          </a:bodyPr>
          <a:lstStyle/>
          <a:p>
            <a:r>
              <a:rPr lang="en-US" sz="600" dirty="0">
                <a:solidFill>
                  <a:srgbClr val="7F7F7F"/>
                </a:solidFill>
              </a:rPr>
              <a:t>12-CRS-0106 REVISED </a:t>
            </a:r>
            <a:r>
              <a:rPr lang="en-US" sz="600" dirty="0" smtClean="0">
                <a:solidFill>
                  <a:srgbClr val="7F7F7F"/>
                </a:solidFill>
              </a:rPr>
              <a:t>8 </a:t>
            </a:r>
            <a:r>
              <a:rPr lang="en-US" sz="600" dirty="0">
                <a:solidFill>
                  <a:srgbClr val="7F7F7F"/>
                </a:solidFill>
              </a:rPr>
              <a:t>FEB 2013</a:t>
            </a:r>
          </a:p>
        </p:txBody>
      </p:sp>
      <p:sp>
        <p:nvSpPr>
          <p:cNvPr id="1030" name="Text Placeholder 11"/>
          <p:cNvSpPr>
            <a:spLocks noGrp="1"/>
          </p:cNvSpPr>
          <p:nvPr>
            <p:ph type="body" idx="1"/>
          </p:nvPr>
        </p:nvSpPr>
        <p:spPr bwMode="auto">
          <a:xfrm>
            <a:off x="365125" y="1646238"/>
            <a:ext cx="8326438" cy="438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376" tIns="45688" rIns="91376" bIns="4568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1031" name="Picture 4" descr="ieee_tag_blue_006699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18425" y="6132513"/>
            <a:ext cx="989013" cy="55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80" r:id="rId17"/>
    <p:sldLayoutId id="2147483681" r:id="rId18"/>
    <p:sldLayoutId id="2147483682" r:id="rId19"/>
    <p:sldLayoutId id="2147483683" r:id="rId20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defTabSz="456880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l" defTabSz="45688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charset="0"/>
          <a:ea typeface="ＭＳ Ｐゴシック" charset="0"/>
          <a:cs typeface="ＭＳ Ｐゴシック" charset="0"/>
        </a:defRPr>
      </a:lvl2pPr>
      <a:lvl3pPr algn="l" defTabSz="45688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charset="0"/>
          <a:ea typeface="ＭＳ Ｐゴシック" charset="0"/>
          <a:cs typeface="ＭＳ Ｐゴシック" charset="0"/>
        </a:defRPr>
      </a:lvl3pPr>
      <a:lvl4pPr algn="l" defTabSz="45688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charset="0"/>
          <a:ea typeface="ＭＳ Ｐゴシック" charset="0"/>
          <a:cs typeface="ＭＳ Ｐゴシック" charset="0"/>
        </a:defRPr>
      </a:lvl4pPr>
      <a:lvl5pPr algn="l" defTabSz="45688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charset="0"/>
          <a:ea typeface="ＭＳ Ｐゴシック" charset="0"/>
          <a:cs typeface="ＭＳ Ｐゴシック" charset="0"/>
        </a:defRPr>
      </a:lvl5pPr>
      <a:lvl6pPr marL="456880" algn="l" defTabSz="45688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charset="0"/>
          <a:ea typeface="ＭＳ Ｐゴシック" charset="0"/>
          <a:cs typeface="ＭＳ Ｐゴシック" charset="0"/>
        </a:defRPr>
      </a:lvl6pPr>
      <a:lvl7pPr marL="913758" algn="l" defTabSz="45688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charset="0"/>
          <a:ea typeface="ＭＳ Ｐゴシック" charset="0"/>
          <a:cs typeface="ＭＳ Ｐゴシック" charset="0"/>
        </a:defRPr>
      </a:lvl7pPr>
      <a:lvl8pPr marL="1370639" algn="l" defTabSz="45688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charset="0"/>
          <a:ea typeface="ＭＳ Ｐゴシック" charset="0"/>
          <a:cs typeface="ＭＳ Ｐゴシック" charset="0"/>
        </a:defRPr>
      </a:lvl8pPr>
      <a:lvl9pPr marL="1827517" algn="l" defTabSz="45688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charset="0"/>
          <a:ea typeface="ＭＳ Ｐゴシック" charset="0"/>
          <a:cs typeface="ＭＳ Ｐゴシック" charset="0"/>
        </a:defRPr>
      </a:lvl9pPr>
    </p:titleStyle>
    <p:bodyStyle>
      <a:lvl1pPr marL="345833" indent="-345833" algn="l" defTabSz="456880" rtl="0" eaLnBrk="1" fontAlgn="base" hangingPunct="1">
        <a:spcBef>
          <a:spcPts val="1800"/>
        </a:spcBef>
        <a:spcAft>
          <a:spcPct val="0"/>
        </a:spcAft>
        <a:buSzPct val="135000"/>
        <a:buBlip>
          <a:blip r:embed="rId24"/>
        </a:buBlip>
        <a:defRPr sz="24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593305" indent="-182434" algn="l" defTabSz="456880" rtl="0" eaLnBrk="1" fontAlgn="base" hangingPunct="1">
        <a:spcBef>
          <a:spcPts val="800"/>
        </a:spcBef>
        <a:spcAft>
          <a:spcPct val="0"/>
        </a:spcAft>
        <a:buClr>
          <a:srgbClr val="595959"/>
        </a:buClr>
        <a:buFont typeface="Lucida Grande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821749" indent="-182434" algn="l" defTabSz="456880" rtl="0" eaLnBrk="1" fontAlgn="base" hangingPunct="1">
        <a:spcBef>
          <a:spcPts val="700"/>
        </a:spcBef>
        <a:spcAft>
          <a:spcPct val="0"/>
        </a:spcAft>
        <a:buClr>
          <a:srgbClr val="595959"/>
        </a:buClr>
        <a:buFont typeface="Wingdings" charset="0"/>
        <a:buChar char="§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050190" indent="-182434" algn="l" defTabSz="456880" rtl="0" eaLnBrk="1" fontAlgn="base" hangingPunct="1">
        <a:spcBef>
          <a:spcPts val="600"/>
        </a:spcBef>
        <a:spcAft>
          <a:spcPct val="0"/>
        </a:spcAft>
        <a:buClr>
          <a:srgbClr val="595959"/>
        </a:buClr>
        <a:buFont typeface="Arial" charset="0"/>
        <a:buChar char="–"/>
        <a:defRPr sz="16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232622" indent="-182434" algn="l" defTabSz="456880" rtl="0" eaLnBrk="1" fontAlgn="base" hangingPunct="1">
        <a:spcBef>
          <a:spcPts val="600"/>
        </a:spcBef>
        <a:spcAft>
          <a:spcPct val="0"/>
        </a:spcAft>
        <a:buClr>
          <a:srgbClr val="7F7F7F"/>
        </a:buClr>
        <a:buFont typeface="Wingdings" charset="0"/>
        <a:buChar char="§"/>
        <a:defRPr sz="16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2836" indent="-228439" algn="l" defTabSz="45688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716" indent="-228439" algn="l" defTabSz="45688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595" indent="-228439" algn="l" defTabSz="45688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472" indent="-228439" algn="l" defTabSz="45688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6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80" algn="l" defTabSz="456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758" algn="l" defTabSz="456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639" algn="l" defTabSz="456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517" algn="l" defTabSz="456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398" algn="l" defTabSz="456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275" algn="l" defTabSz="456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156" algn="l" defTabSz="456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033" algn="l" defTabSz="456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hyperlink" Target="http://ieee-region6.org/volunteer/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uxlabs.org" TargetMode="External"/><Relationship Id="rId4" Type="http://schemas.openxmlformats.org/officeDocument/2006/relationships/hyperlink" Target="mailto:tamashiro@ieee.org" TargetMode="External"/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hyperlink" Target="http://www.ieee.org/membership_services/membership/grade_elevation.html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image" Target="../media/image41.png"/><Relationship Id="rId6" Type="http://schemas.openxmlformats.org/officeDocument/2006/relationships/image" Target="../media/image42.png"/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3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hyperlink" Target="mailto:brianberg@gmail.com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4" Type="http://schemas.openxmlformats.org/officeDocument/2006/relationships/image" Target="../media/image45.png"/><Relationship Id="rId5" Type="http://schemas.openxmlformats.org/officeDocument/2006/relationships/image" Target="../media/image46.png"/><Relationship Id="rId6" Type="http://schemas.openxmlformats.org/officeDocument/2006/relationships/image" Target="../media/image47.png"/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48.png"/><Relationship Id="rId3" Type="http://schemas.openxmlformats.org/officeDocument/2006/relationships/image" Target="../media/image4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hyperlink" Target="http://ieee-region6.org/volunteer/" TargetMode="External"/><Relationship Id="rId5" Type="http://schemas.openxmlformats.org/officeDocument/2006/relationships/image" Target="../media/image51.png"/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5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Relationship Id="rId6" Type="http://schemas.openxmlformats.org/officeDocument/2006/relationships/image" Target="../media/image27.png"/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.xml"/><Relationship Id="rId3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450911" y="3157836"/>
            <a:ext cx="8323633" cy="765053"/>
          </a:xfrm>
        </p:spPr>
        <p:txBody>
          <a:bodyPr/>
          <a:lstStyle/>
          <a:p>
            <a:r>
              <a:rPr lang="en-US" dirty="0" smtClean="0"/>
              <a:t>IEEE Region 6</a:t>
            </a:r>
            <a:br>
              <a:rPr lang="en-US" dirty="0" smtClean="0"/>
            </a:br>
            <a:r>
              <a:rPr lang="en-US" sz="4400" dirty="0" smtClean="0"/>
              <a:t>No Limits</a:t>
            </a:r>
            <a:endParaRPr lang="en-US" sz="4400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Tom Coughlin </a:t>
            </a:r>
          </a:p>
          <a:p>
            <a:r>
              <a:rPr lang="en-US" dirty="0"/>
              <a:t>Region 6 Director</a:t>
            </a:r>
          </a:p>
          <a:p>
            <a:r>
              <a:rPr lang="en-US" dirty="0" smtClean="0"/>
              <a:t>January 29, 2016</a:t>
            </a:r>
            <a:endParaRPr lang="en-US" dirty="0"/>
          </a:p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701" y="6007172"/>
            <a:ext cx="1432973" cy="8508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745929"/>
            <a:ext cx="9144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165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079"/>
    </mc:Choice>
    <mc:Fallback xmlns="">
      <p:transition xmlns:p14="http://schemas.microsoft.com/office/powerpoint/2010/main" spd="slow" advTm="43079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2015 Membership Results </a:t>
            </a:r>
            <a:br>
              <a:rPr lang="en-US" dirty="0" smtClean="0"/>
            </a:br>
            <a:r>
              <a:rPr lang="en-US" dirty="0" smtClean="0"/>
              <a:t>(Dec 2015)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8" r="935"/>
          <a:stretch/>
        </p:blipFill>
        <p:spPr>
          <a:xfrm>
            <a:off x="115455" y="1524000"/>
            <a:ext cx="8872097" cy="3307772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0DAE3-67FE-7D4C-B71A-A4336BE93589}" type="slidenum">
              <a:rPr lang="en-US" smtClean="0"/>
              <a:t>10</a:t>
            </a:fld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7890734" y="3082636"/>
            <a:ext cx="1466273" cy="450273"/>
          </a:xfrm>
          <a:prstGeom prst="ellipse">
            <a:avLst/>
          </a:pr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7" tIns="45698" rIns="91397" bIns="45698"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11909" y="4831772"/>
            <a:ext cx="8079653" cy="1200328"/>
          </a:xfrm>
          <a:prstGeom prst="rect">
            <a:avLst/>
          </a:prstGeom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We want to go from a 1.2% membership loss in 2015 to a 1% membership gain in 2016—about a </a:t>
            </a:r>
            <a:r>
              <a:rPr lang="en-US" sz="2400" b="1" dirty="0" smtClean="0"/>
              <a:t>545 net member gain </a:t>
            </a:r>
          </a:p>
        </p:txBody>
      </p:sp>
    </p:spTree>
    <p:extLst>
      <p:ext uri="{BB962C8B-B14F-4D97-AF65-F5344CB8AC3E}">
        <p14:creationId xmlns:p14="http://schemas.microsoft.com/office/powerpoint/2010/main" val="41522213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Membership </a:t>
            </a:r>
            <a:r>
              <a:rPr lang="en-US" dirty="0" smtClean="0"/>
              <a:t>Initiative – </a:t>
            </a:r>
            <a:br>
              <a:rPr lang="en-US" dirty="0" smtClean="0"/>
            </a:br>
            <a:r>
              <a:rPr lang="en-US" dirty="0" smtClean="0"/>
              <a:t>Member to Member Renewal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125" y="1500690"/>
            <a:ext cx="8326438" cy="4386262"/>
          </a:xfrm>
        </p:spPr>
        <p:txBody>
          <a:bodyPr/>
          <a:lstStyle/>
          <a:p>
            <a:r>
              <a:rPr lang="en-US" sz="2000" dirty="0"/>
              <a:t>Towards the end of February 2015 IEEE terminated membership for folks that didn’t renew their membership</a:t>
            </a:r>
          </a:p>
          <a:p>
            <a:r>
              <a:rPr lang="en-US" sz="2000" dirty="0"/>
              <a:t>From March 2015 to the end of May 2015 Region 6 began a pilot micro-volunteer program, with IEEE Membership Recruitment, to get IEEE volunteers to sign up to make calls to a list of 10 people in their section</a:t>
            </a:r>
          </a:p>
          <a:p>
            <a:r>
              <a:rPr lang="en-US" sz="2000" dirty="0"/>
              <a:t>We created an incentive program for callers who are able to get terminated members to renew</a:t>
            </a:r>
          </a:p>
          <a:p>
            <a:r>
              <a:rPr lang="en-US" sz="2000" dirty="0"/>
              <a:t>We had over 60 people who signed up to do these calls </a:t>
            </a:r>
          </a:p>
          <a:p>
            <a:r>
              <a:rPr lang="en-US" sz="2000" dirty="0"/>
              <a:t>Based upon the results of these calls we intend to repeat this activity next year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0DAE3-67FE-7D4C-B71A-A4336BE9358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6180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Member to Member Renewal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125" y="1398405"/>
            <a:ext cx="8326438" cy="4386262"/>
          </a:xfrm>
        </p:spPr>
        <p:txBody>
          <a:bodyPr/>
          <a:lstStyle/>
          <a:p>
            <a:r>
              <a:rPr lang="en-US" sz="2200" dirty="0" smtClean="0"/>
              <a:t>Region </a:t>
            </a:r>
            <a:r>
              <a:rPr lang="en-US" sz="2200" dirty="0"/>
              <a:t>6 volunteers reached out to 285 non-renewing members. Of the calls made 31.6% connected and 42.5% had a message that was left via voicemail or followed up with an email. </a:t>
            </a:r>
            <a:endParaRPr lang="en-US" sz="2200" dirty="0" smtClean="0"/>
          </a:p>
          <a:p>
            <a:r>
              <a:rPr lang="en-US" sz="2200" dirty="0" smtClean="0"/>
              <a:t>The </a:t>
            </a:r>
            <a:r>
              <a:rPr lang="en-US" sz="2200" dirty="0"/>
              <a:t>effort paid off in that 19% of these contacts ultimately ended up renewing. The team was also able to </a:t>
            </a:r>
            <a:r>
              <a:rPr lang="en-US" sz="2200" dirty="0" err="1"/>
              <a:t>gleen</a:t>
            </a:r>
            <a:r>
              <a:rPr lang="en-US" sz="2200" dirty="0"/>
              <a:t> some valuable insights into why members did not renew</a:t>
            </a:r>
            <a:r>
              <a:rPr lang="en-US" sz="2200" dirty="0" smtClean="0"/>
              <a:t>.</a:t>
            </a:r>
          </a:p>
          <a:p>
            <a:r>
              <a:rPr lang="en-US" sz="2200" dirty="0" smtClean="0"/>
              <a:t>Partially due to this effort our membership renewal numbers were much higher than in past year (up by almost 10%).</a:t>
            </a:r>
          </a:p>
          <a:p>
            <a:r>
              <a:rPr lang="en-US" sz="2200" dirty="0" smtClean="0"/>
              <a:t>We want to start this process earlier in 2016-starting in February.</a:t>
            </a: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0DAE3-67FE-7D4C-B71A-A4336BE9358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5539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125" y="134944"/>
            <a:ext cx="8540740" cy="1076325"/>
          </a:xfrm>
        </p:spPr>
        <p:txBody>
          <a:bodyPr/>
          <a:lstStyle/>
          <a:p>
            <a:r>
              <a:rPr lang="en-US" dirty="0" smtClean="0"/>
              <a:t>2015 Reinstatements Up in Region 6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40" r="735"/>
          <a:stretch/>
        </p:blipFill>
        <p:spPr>
          <a:xfrm>
            <a:off x="4" y="1646238"/>
            <a:ext cx="9029773" cy="4386262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0DAE3-67FE-7D4C-B71A-A4336BE93589}" type="slidenum">
              <a:rPr lang="en-US" smtClean="0"/>
              <a:t>13</a:t>
            </a:fld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801427" y="3965330"/>
            <a:ext cx="2478154" cy="728009"/>
          </a:xfrm>
          <a:prstGeom prst="ellipse">
            <a:avLst/>
          </a:pr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7" tIns="45698" rIns="91397" bIns="45698"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265" y="6032500"/>
            <a:ext cx="5018262" cy="369332"/>
          </a:xfrm>
          <a:prstGeom prst="rect">
            <a:avLst/>
          </a:prstGeom>
          <a:ln>
            <a:noFill/>
          </a:ln>
        </p:spPr>
        <p:txBody>
          <a:bodyPr wrap="square" lIns="91397" tIns="45698" rIns="91397" bIns="45698" rtlCol="0">
            <a:spAutoFit/>
          </a:bodyPr>
          <a:lstStyle/>
          <a:p>
            <a:r>
              <a:rPr lang="en-US" dirty="0" smtClean="0"/>
              <a:t>September 2015 MD Report</a:t>
            </a:r>
          </a:p>
        </p:txBody>
      </p:sp>
    </p:spTree>
    <p:extLst>
      <p:ext uri="{BB962C8B-B14F-4D97-AF65-F5344CB8AC3E}">
        <p14:creationId xmlns:p14="http://schemas.microsoft.com/office/powerpoint/2010/main" val="8942756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SCN1062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07652" y="-1055740"/>
            <a:ext cx="12545687" cy="9409265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22313" y="2979814"/>
            <a:ext cx="7772400" cy="1362075"/>
          </a:xfrm>
        </p:spPr>
        <p:txBody>
          <a:bodyPr/>
          <a:lstStyle/>
          <a:p>
            <a:pPr algn="ctr"/>
            <a:r>
              <a:rPr lang="en-US" sz="6000" dirty="0" smtClean="0"/>
              <a:t>The Next Generation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6B30E-6B10-184A-98C4-1009B5CA6E17}" type="slidenum">
              <a:rPr lang="en-US" smtClean="0"/>
              <a:t>14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702224" y="6356350"/>
            <a:ext cx="3676796" cy="365125"/>
          </a:xfrm>
        </p:spPr>
        <p:txBody>
          <a:bodyPr/>
          <a:lstStyle/>
          <a:p>
            <a:r>
              <a:rPr lang="en-US" dirty="0" smtClean="0"/>
              <a:t>© 2016 Coughlin Associates &amp; Objective Analysis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879560"/>
      </p:ext>
    </p:extLst>
  </p:cSld>
  <p:clrMapOvr>
    <a:masterClrMapping/>
  </p:clrMapOvr>
  <p:transition xmlns:p14="http://schemas.microsoft.com/office/powerpoint/2010/main" spd="med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MentorNet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rcRect t="1211" b="1211"/>
          <a:stretch>
            <a:fillRect/>
          </a:stretch>
        </p:blipFill>
        <p:spPr/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0DAE3-67FE-7D4C-B71A-A4336BE9358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0933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MentorNet</a:t>
            </a:r>
            <a:r>
              <a:rPr lang="en-US" dirty="0" smtClean="0"/>
              <a:t>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125" y="1565419"/>
            <a:ext cx="8326438" cy="4386262"/>
          </a:xfrm>
        </p:spPr>
        <p:txBody>
          <a:bodyPr/>
          <a:lstStyle/>
          <a:p>
            <a:r>
              <a:rPr lang="en-US" sz="2000" dirty="0" err="1" smtClean="0"/>
              <a:t>MentorNet</a:t>
            </a:r>
            <a:r>
              <a:rPr lang="en-US" sz="2000" dirty="0" smtClean="0"/>
              <a:t> is a social network for mentoring open to any STEM student in the US.  STEM students are mentored by professionals working in the STEM fields.</a:t>
            </a:r>
          </a:p>
          <a:p>
            <a:r>
              <a:rPr lang="en-US" sz="2000" dirty="0" smtClean="0"/>
              <a:t>IEEE Region 6 has licensed </a:t>
            </a:r>
            <a:r>
              <a:rPr lang="en-US" sz="2000" dirty="0" err="1" smtClean="0"/>
              <a:t>MentorNet</a:t>
            </a:r>
            <a:r>
              <a:rPr lang="en-US" sz="2000" dirty="0" smtClean="0"/>
              <a:t> for a year to help us connect IEEE students with IEEE professionals as part of our membership growth plan--encouraging students to full IEEE membership</a:t>
            </a:r>
          </a:p>
          <a:p>
            <a:r>
              <a:rPr lang="en-US" sz="2000" dirty="0" smtClean="0"/>
              <a:t>We are creating a sign up form on the Region 6 web site where people can sign up to volunteer for activities such as being a </a:t>
            </a:r>
            <a:r>
              <a:rPr lang="en-US" sz="2000" dirty="0" smtClean="0"/>
              <a:t>mentor (</a:t>
            </a:r>
            <a:r>
              <a:rPr lang="en-US" sz="2000" dirty="0">
                <a:hlinkClick r:id="rId2"/>
              </a:rPr>
              <a:t>http://ieee-region6.org/volunteer</a:t>
            </a:r>
            <a:r>
              <a:rPr lang="en-US" sz="2000" dirty="0" smtClean="0">
                <a:hlinkClick r:id="rId2"/>
              </a:rPr>
              <a:t>/</a:t>
            </a:r>
            <a:r>
              <a:rPr lang="en-US" sz="2000" dirty="0"/>
              <a:t>)</a:t>
            </a:r>
            <a:endParaRPr lang="en-US" sz="2000" dirty="0" smtClean="0"/>
          </a:p>
          <a:p>
            <a:r>
              <a:rPr lang="en-US" sz="2000" dirty="0" smtClean="0"/>
              <a:t>More information on joining </a:t>
            </a:r>
            <a:r>
              <a:rPr lang="en-US" sz="2000" dirty="0" err="1" smtClean="0"/>
              <a:t>MentorNet</a:t>
            </a:r>
            <a:r>
              <a:rPr lang="en-US" sz="2000" dirty="0" smtClean="0"/>
              <a:t> and finding </a:t>
            </a:r>
            <a:r>
              <a:rPr lang="en-US" sz="2000" dirty="0" err="1" smtClean="0"/>
              <a:t>somone</a:t>
            </a:r>
            <a:r>
              <a:rPr lang="en-US" sz="2000" dirty="0" smtClean="0"/>
              <a:t> to mentor in the next few weeks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0DAE3-67FE-7D4C-B71A-A4336BE9358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4028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Region 6 Student-Targeted Efforts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365760" y="1645920"/>
            <a:ext cx="8326438" cy="4580881"/>
          </a:xfrm>
        </p:spPr>
        <p:txBody>
          <a:bodyPr/>
          <a:lstStyle/>
          <a:p>
            <a:pPr>
              <a:spcBef>
                <a:spcPts val="538"/>
              </a:spcBef>
            </a:pPr>
            <a:r>
              <a:rPr lang="en-US" sz="2800" dirty="0"/>
              <a:t>Improve student branches by improving section relations with their student branches.</a:t>
            </a:r>
          </a:p>
          <a:p>
            <a:pPr lvl="1">
              <a:spcBef>
                <a:spcPts val="538"/>
              </a:spcBef>
            </a:pPr>
            <a:r>
              <a:rPr lang="en-US" sz="2800" dirty="0" smtClean="0"/>
              <a:t>Communication and supporting involvement in wider IEEE activities</a:t>
            </a:r>
            <a:r>
              <a:rPr lang="en-US" sz="2800" dirty="0"/>
              <a:t>.</a:t>
            </a:r>
            <a:endParaRPr lang="en-US" sz="2800" dirty="0" smtClean="0"/>
          </a:p>
          <a:p>
            <a:pPr>
              <a:spcBef>
                <a:spcPts val="538"/>
              </a:spcBef>
            </a:pPr>
            <a:r>
              <a:rPr lang="en-US" sz="2800" dirty="0"/>
              <a:t>Improve effectiveness of area meetings for student members</a:t>
            </a:r>
          </a:p>
          <a:p>
            <a:pPr lvl="1">
              <a:spcBef>
                <a:spcPts val="538"/>
              </a:spcBef>
            </a:pPr>
            <a:r>
              <a:rPr lang="en-US" sz="2800" dirty="0" smtClean="0">
                <a:solidFill>
                  <a:srgbClr val="0077A4"/>
                </a:solidFill>
              </a:rPr>
              <a:t>Revising Student Leadership Training. </a:t>
            </a:r>
          </a:p>
          <a:p>
            <a:pPr lvl="1">
              <a:spcBef>
                <a:spcPts val="538"/>
              </a:spcBef>
            </a:pPr>
            <a:r>
              <a:rPr lang="en-US" sz="2800" dirty="0" smtClean="0"/>
              <a:t>Making student competitions more relevant and appealing.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900DAE3-67FE-7D4C-B71A-A4336BE9358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283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263"/>
    </mc:Choice>
    <mc:Fallback xmlns="">
      <p:transition xmlns:p14="http://schemas.microsoft.com/office/powerpoint/2010/main" spd="slow" advTm="77263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Region 6 Partnership with Global Innovation Exchange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33" b="951"/>
          <a:stretch/>
        </p:blipFill>
        <p:spPr>
          <a:xfrm>
            <a:off x="536027" y="1344081"/>
            <a:ext cx="4505662" cy="5012269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0DAE3-67FE-7D4C-B71A-A4336BE93589}" type="slidenum">
              <a:rPr lang="en-US" smtClean="0"/>
              <a:t>18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5253181" y="1940142"/>
            <a:ext cx="3438381" cy="35394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Create a coordinated R6 SIGHT committee and incorporate humanitarian projects in our new student training initiatives</a:t>
            </a:r>
          </a:p>
        </p:txBody>
      </p:sp>
    </p:spTree>
    <p:extLst>
      <p:ext uri="{BB962C8B-B14F-4D97-AF65-F5344CB8AC3E}">
        <p14:creationId xmlns:p14="http://schemas.microsoft.com/office/powerpoint/2010/main" val="680700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Maker </a:t>
            </a:r>
            <a:r>
              <a:rPr lang="en-US" smtClean="0"/>
              <a:t>Faires</a:t>
            </a:r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rcRect t="434" b="434"/>
          <a:stretch>
            <a:fillRect/>
          </a:stretch>
        </p:blipFill>
        <p:spPr/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0DAE3-67FE-7D4C-B71A-A4336BE9358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481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sz="4000" b="1" dirty="0" smtClean="0"/>
              <a:t>No Limits!!!</a:t>
            </a:r>
          </a:p>
          <a:p>
            <a:r>
              <a:rPr lang="en-US" sz="3200" dirty="0" smtClean="0"/>
              <a:t>2016 Region 6 Prime Imperative</a:t>
            </a:r>
            <a:endParaRPr lang="en-US" sz="3200" dirty="0"/>
          </a:p>
          <a:p>
            <a:r>
              <a:rPr lang="en-US" sz="3200" dirty="0" smtClean="0"/>
              <a:t>2016 Region 6 Plans to Accomplish this Imperative</a:t>
            </a:r>
          </a:p>
          <a:p>
            <a:r>
              <a:rPr lang="en-US" sz="3200" dirty="0" smtClean="0"/>
              <a:t>Other Region 6 stuff</a:t>
            </a:r>
            <a:endParaRPr lang="en-US" sz="3200" dirty="0"/>
          </a:p>
          <a:p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900DAE3-67FE-7D4C-B71A-A4336BE9358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4166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Maker </a:t>
            </a:r>
            <a:r>
              <a:rPr lang="en-US" dirty="0" err="1" smtClean="0"/>
              <a:t>Faires</a:t>
            </a:r>
            <a:r>
              <a:rPr lang="en-US" dirty="0" smtClean="0"/>
              <a:t> and other STEM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125" y="1519238"/>
            <a:ext cx="8326438" cy="4386262"/>
          </a:xfrm>
        </p:spPr>
        <p:txBody>
          <a:bodyPr/>
          <a:lstStyle/>
          <a:p>
            <a:r>
              <a:rPr lang="en-US" dirty="0" smtClean="0"/>
              <a:t>IEEE Region 6, in combination with the SF Bay Area sections and possibly IEEE will have a major presence at the May Maker Faire in San Mateo</a:t>
            </a:r>
          </a:p>
          <a:p>
            <a:r>
              <a:rPr lang="en-US" dirty="0" smtClean="0"/>
              <a:t>The Region will invest some money to raise our presence there</a:t>
            </a:r>
          </a:p>
          <a:p>
            <a:r>
              <a:rPr lang="en-US" dirty="0" smtClean="0"/>
              <a:t>We want to have additional presence in Maker </a:t>
            </a:r>
            <a:r>
              <a:rPr lang="en-US" dirty="0" err="1" smtClean="0"/>
              <a:t>Faires</a:t>
            </a:r>
            <a:r>
              <a:rPr lang="en-US" dirty="0" smtClean="0"/>
              <a:t> throughout Region 6 and partner with Make Media to create new MK’s</a:t>
            </a:r>
          </a:p>
          <a:p>
            <a:r>
              <a:rPr lang="en-US" dirty="0" smtClean="0"/>
              <a:t>We also want to have an increased and visible presence at FIRST Robotics, Future Cities and other STEM competitions and activities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0DAE3-67FE-7D4C-B71A-A4336BE9358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4641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229600" cy="762000"/>
          </a:xfrm>
        </p:spPr>
        <p:txBody>
          <a:bodyPr/>
          <a:lstStyle/>
          <a:p>
            <a:r>
              <a:rPr lang="en-US" dirty="0" smtClean="0"/>
              <a:t>Region 6 is committed to STEM outreach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94060"/>
            <a:ext cx="8077200" cy="4120221"/>
          </a:xfrm>
        </p:spPr>
        <p:txBody>
          <a:bodyPr/>
          <a:lstStyle/>
          <a:p>
            <a:r>
              <a:rPr lang="en-US" dirty="0" smtClean="0"/>
              <a:t>Funding for STEM outreach</a:t>
            </a:r>
          </a:p>
          <a:p>
            <a:pPr lvl="1"/>
            <a:r>
              <a:rPr lang="en-US" dirty="0" smtClean="0"/>
              <a:t>It’s our future</a:t>
            </a:r>
          </a:p>
          <a:p>
            <a:pPr lvl="1"/>
            <a:r>
              <a:rPr lang="en-US" dirty="0" smtClean="0"/>
              <a:t>It can be 3% or 33%...but not 0!  </a:t>
            </a:r>
          </a:p>
          <a:p>
            <a:pPr lvl="1"/>
            <a:r>
              <a:rPr lang="en-US" dirty="0" smtClean="0"/>
              <a:t>Even if it’s not YOUR cup of tea--Delegate!  </a:t>
            </a:r>
            <a:r>
              <a:rPr lang="en-US" i="1" dirty="0" smtClean="0"/>
              <a:t>Frequently</a:t>
            </a:r>
            <a:r>
              <a:rPr lang="en-US" dirty="0" smtClean="0"/>
              <a:t> but not exclusively, a PACE function</a:t>
            </a:r>
          </a:p>
          <a:p>
            <a:r>
              <a:rPr lang="en-US" dirty="0" smtClean="0"/>
              <a:t>Sections provide and communicate options to members, encourage involvement, publicize successes</a:t>
            </a:r>
          </a:p>
          <a:p>
            <a:pPr lvl="1"/>
            <a:r>
              <a:rPr lang="en-US" dirty="0" smtClean="0"/>
              <a:t>Appoint a Pre-college Outreach Chair</a:t>
            </a:r>
          </a:p>
          <a:p>
            <a:pPr lvl="1"/>
            <a:r>
              <a:rPr lang="en-US" dirty="0" smtClean="0"/>
              <a:t>Hold at least ONE precollege STEM event in 2016 </a:t>
            </a:r>
          </a:p>
          <a:p>
            <a:pPr lvl="1"/>
            <a:r>
              <a:rPr lang="en-US" dirty="0" smtClean="0"/>
              <a:t>Tell your Region about it!   </a:t>
            </a:r>
          </a:p>
          <a:p>
            <a:r>
              <a:rPr lang="en-US" dirty="0" smtClean="0"/>
              <a:t>See </a:t>
            </a:r>
            <a:r>
              <a:rPr lang="en-US" dirty="0"/>
              <a:t>our website: </a:t>
            </a:r>
            <a:r>
              <a:rPr lang="en-US" sz="1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http://ieee-region6.org/k-12-programs/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EB6F03-7DBC-4D44-A3A3-DCF78662B3D1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3753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Region 6 PACE in 2016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200" dirty="0" smtClean="0"/>
              <a:t>We spent all our budgeted 2015 PACE money by June—first time ever!  Great job to all the sections and branches that planned activities</a:t>
            </a:r>
          </a:p>
          <a:p>
            <a:r>
              <a:rPr lang="en-US" sz="2200" dirty="0" smtClean="0"/>
              <a:t>In 2016 we want to spend even more on PACE that enhances IEEE membership</a:t>
            </a:r>
          </a:p>
          <a:p>
            <a:r>
              <a:rPr lang="en-US" sz="2200" dirty="0" smtClean="0"/>
              <a:t>We want all sections to do at least one PACE funded activity in 2016</a:t>
            </a:r>
          </a:p>
          <a:p>
            <a:r>
              <a:rPr lang="en-US" sz="2200" dirty="0" smtClean="0"/>
              <a:t>We received extra money from IEEE USA for PACE in 2015 and plan to ask again in 2016.</a:t>
            </a:r>
          </a:p>
          <a:p>
            <a:r>
              <a:rPr lang="en-US" sz="2200" b="1" dirty="0" smtClean="0"/>
              <a:t>PACE is an important tool in showing the value of IEEE membership</a:t>
            </a:r>
            <a:endParaRPr lang="en-US" sz="22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0DAE3-67FE-7D4C-B71A-A4336BE9358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7000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70F82-6457-4461-A987-8FFFEC79C98F}" type="slidenum">
              <a:rPr lang="en-US"/>
              <a:pPr/>
              <a:t>23</a:t>
            </a:fld>
            <a:endParaRPr lang="en-US"/>
          </a:p>
        </p:txBody>
      </p:sp>
      <p:pic>
        <p:nvPicPr>
          <p:cNvPr id="660487" name="Picture 7" descr="S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981200" y="-1524000"/>
            <a:ext cx="12649200" cy="9486900"/>
          </a:xfrm>
          <a:prstGeom prst="rect">
            <a:avLst/>
          </a:prstGeom>
          <a:noFill/>
        </p:spPr>
      </p:pic>
      <p:sp>
        <p:nvSpPr>
          <p:cNvPr id="66048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63688" y="-197861"/>
            <a:ext cx="8153400" cy="1470025"/>
          </a:xfrm>
        </p:spPr>
        <p:txBody>
          <a:bodyPr>
            <a:normAutofit/>
          </a:bodyPr>
          <a:lstStyle/>
          <a:p>
            <a:r>
              <a:rPr lang="en-US" sz="6000" dirty="0" smtClean="0">
                <a:latin typeface="Forte" pitchFamily="66" charset="0"/>
              </a:rPr>
              <a:t>Creating More Value</a:t>
            </a:r>
            <a:endParaRPr lang="en-US" sz="6000" dirty="0">
              <a:solidFill>
                <a:schemeClr val="tx1"/>
              </a:solidFill>
              <a:latin typeface="Forte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020810"/>
      </p:ext>
    </p:extLst>
  </p:cSld>
  <p:clrMapOvr>
    <a:masterClrMapping/>
  </p:clrMapOvr>
  <p:transition xmlns:p14="http://schemas.microsoft.com/office/powerpoint/2010/main" spd="slow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Create an On-Line Collection of Technical Chapter Meeting Recordings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125" y="1646237"/>
            <a:ext cx="8326438" cy="4581191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IEEE New Initiatives Comm. (NIC) funding of a pilot program in Region 4 and Region 6 in 2015 and again in 2016</a:t>
            </a:r>
          </a:p>
          <a:p>
            <a:r>
              <a:rPr lang="en-US" dirty="0" smtClean="0"/>
              <a:t>We are hosting these recordings—they are available for free to all IEEE members on our beta site, </a:t>
            </a:r>
            <a:r>
              <a:rPr lang="en-US" dirty="0" smtClean="0">
                <a:hlinkClick r:id="rId3"/>
              </a:rPr>
              <a:t>www.nuxlabs.org</a:t>
            </a:r>
            <a:r>
              <a:rPr lang="en-US" dirty="0" smtClean="0"/>
              <a:t>   </a:t>
            </a:r>
          </a:p>
          <a:p>
            <a:r>
              <a:rPr lang="en-US" dirty="0" smtClean="0"/>
              <a:t>We intend to sell access to these recordings to non-members--enhance IEEE membership</a:t>
            </a:r>
          </a:p>
          <a:p>
            <a:r>
              <a:rPr lang="en-US" dirty="0" smtClean="0"/>
              <a:t>We could have 100’s of these in a year’s time, 1000’s in 5 year’s time—this is cutting edge material</a:t>
            </a:r>
          </a:p>
          <a:p>
            <a:r>
              <a:rPr lang="en-US" dirty="0" smtClean="0"/>
              <a:t>We are offering discounts for microphone packages and offering </a:t>
            </a:r>
            <a:r>
              <a:rPr lang="en-US" dirty="0" err="1" smtClean="0"/>
              <a:t>Camtasia</a:t>
            </a:r>
            <a:r>
              <a:rPr lang="en-US" dirty="0" smtClean="0"/>
              <a:t> licenses.   We are doing training to section and chapter leaders—Contact Scott </a:t>
            </a:r>
            <a:r>
              <a:rPr lang="en-US" dirty="0" err="1" smtClean="0"/>
              <a:t>Tamashiro</a:t>
            </a:r>
            <a:r>
              <a:rPr lang="en-US" dirty="0" smtClean="0"/>
              <a:t> if you are interested in these packages (</a:t>
            </a:r>
            <a:r>
              <a:rPr lang="en-US" dirty="0"/>
              <a:t>Scott </a:t>
            </a:r>
            <a:r>
              <a:rPr lang="en-US" dirty="0" err="1" smtClean="0"/>
              <a:t>Tamashiro</a:t>
            </a:r>
            <a:r>
              <a:rPr lang="en-US" dirty="0" smtClean="0"/>
              <a:t> (</a:t>
            </a:r>
            <a:r>
              <a:rPr lang="en-US" dirty="0" smtClean="0">
                <a:hlinkClick r:id="rId4"/>
              </a:rPr>
              <a:t>tamashiro</a:t>
            </a:r>
            <a:r>
              <a:rPr lang="en-US" dirty="0">
                <a:hlinkClick r:id="rId4"/>
              </a:rPr>
              <a:t>@</a:t>
            </a:r>
            <a:r>
              <a:rPr lang="en-US" dirty="0" smtClean="0">
                <a:hlinkClick r:id="rId4"/>
              </a:rPr>
              <a:t>ieee.org</a:t>
            </a:r>
            <a:r>
              <a:rPr lang="en-US" dirty="0" smtClean="0"/>
              <a:t>) 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0DAE3-67FE-7D4C-B71A-A4336BE9358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6075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Recorded Meetings Initiative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52400" y="1501578"/>
            <a:ext cx="4648200" cy="5170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  <a:defRPr/>
            </a:pPr>
            <a:r>
              <a:rPr lang="en-US" sz="2200" dirty="0" smtClean="0">
                <a:solidFill>
                  <a:prstClr val="black"/>
                </a:solidFill>
              </a:rPr>
              <a:t>Recording OU (Section/Chapter Meetings using Camtasia software and microphone sets</a:t>
            </a:r>
            <a:endParaRPr lang="en-US" sz="2200" dirty="0">
              <a:solidFill>
                <a:prstClr val="black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  <a:defRPr/>
            </a:pPr>
            <a:r>
              <a:rPr lang="en-US" sz="2200" dirty="0" smtClean="0">
                <a:solidFill>
                  <a:prstClr val="black"/>
                </a:solidFill>
              </a:rPr>
              <a:t>Videos are archived and can be easily searched with filter criteria</a:t>
            </a:r>
            <a:endParaRPr lang="en-US" sz="2200" dirty="0">
              <a:solidFill>
                <a:prstClr val="black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  <a:defRPr/>
            </a:pPr>
            <a:r>
              <a:rPr lang="en-US" sz="2200" dirty="0" smtClean="0">
                <a:solidFill>
                  <a:prstClr val="black"/>
                </a:solidFill>
              </a:rPr>
              <a:t>Phase I attracted </a:t>
            </a:r>
            <a:r>
              <a:rPr lang="en-US" sz="2200" dirty="0" smtClean="0">
                <a:solidFill>
                  <a:prstClr val="black"/>
                </a:solidFill>
              </a:rPr>
              <a:t>82 </a:t>
            </a:r>
            <a:r>
              <a:rPr lang="en-US" sz="2200" dirty="0" smtClean="0">
                <a:solidFill>
                  <a:prstClr val="black"/>
                </a:solidFill>
              </a:rPr>
              <a:t>recorded meetings and </a:t>
            </a:r>
            <a:r>
              <a:rPr lang="en-US" sz="2200" dirty="0" smtClean="0">
                <a:solidFill>
                  <a:prstClr val="black"/>
                </a:solidFill>
              </a:rPr>
              <a:t>5902 </a:t>
            </a:r>
            <a:r>
              <a:rPr lang="en-US" sz="2200" dirty="0" smtClean="0">
                <a:solidFill>
                  <a:prstClr val="black"/>
                </a:solidFill>
              </a:rPr>
              <a:t>total views</a:t>
            </a:r>
            <a:endParaRPr lang="en-US" sz="2200" dirty="0">
              <a:solidFill>
                <a:prstClr val="black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  <a:defRPr/>
            </a:pPr>
            <a:r>
              <a:rPr lang="en-US" sz="2200" dirty="0" smtClean="0">
                <a:solidFill>
                  <a:prstClr val="black"/>
                </a:solidFill>
              </a:rPr>
              <a:t>SSO and IEEE Cart Integration in progress for membership benefit differentiation and potential revenue generation</a:t>
            </a:r>
            <a:endParaRPr lang="en-US" sz="2200" dirty="0">
              <a:solidFill>
                <a:prstClr val="black"/>
              </a:solidFill>
            </a:endParaRPr>
          </a:p>
        </p:txBody>
      </p:sp>
      <p:pic>
        <p:nvPicPr>
          <p:cNvPr id="6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5291" y="4648200"/>
            <a:ext cx="4110019" cy="179416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3445" y="1602365"/>
            <a:ext cx="4196348" cy="2776925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 flipV="1">
            <a:off x="4557888" y="2844931"/>
            <a:ext cx="1042812" cy="58406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4414853" y="4753988"/>
            <a:ext cx="937183" cy="67461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26329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January 2016 </a:t>
            </a:r>
            <a:r>
              <a:rPr lang="en-US" dirty="0"/>
              <a:t>Career Expo (http://</a:t>
            </a:r>
            <a:r>
              <a:rPr lang="en-US" dirty="0" err="1"/>
              <a:t>sites.ieee.org</a:t>
            </a:r>
            <a:r>
              <a:rPr lang="en-US" dirty="0"/>
              <a:t>/r6careerexpo</a:t>
            </a:r>
            <a:r>
              <a:rPr lang="en-US" dirty="0" smtClean="0"/>
              <a:t>/)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20 company booths, 13 society and resource booths</a:t>
            </a:r>
          </a:p>
          <a:p>
            <a:r>
              <a:rPr lang="en-US" sz="2000" dirty="0" smtClean="0"/>
              <a:t>4 live webinars (over 4 hours)</a:t>
            </a:r>
          </a:p>
          <a:p>
            <a:r>
              <a:rPr lang="en-US" sz="2000" dirty="0" smtClean="0"/>
              <a:t>429 registrants with only 7 no-shows.  227 were IEEE members and 202 were guests</a:t>
            </a:r>
          </a:p>
          <a:p>
            <a:r>
              <a:rPr lang="en-US" sz="2000" dirty="0" smtClean="0"/>
              <a:t>250 people attended the live event</a:t>
            </a:r>
          </a:p>
          <a:p>
            <a:r>
              <a:rPr lang="en-US" sz="2000" dirty="0" smtClean="0"/>
              <a:t>Partial breakdown of participants:26 from R1, 2 from R2, 11 from R3, 4 from R4, 16 from R5, 112 from R6, 2 from R7, 6 from R8 and 13 from R10</a:t>
            </a:r>
          </a:p>
          <a:p>
            <a:r>
              <a:rPr lang="en-US" sz="2000" dirty="0" smtClean="0"/>
              <a:t>We plan to add 21 companies to the April event which will feature a special invite and free passes to US veterans in technology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0DAE3-67FE-7D4C-B71A-A4336BE9358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5165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Membership Initiative –</a:t>
            </a:r>
            <a:br>
              <a:rPr lang="en-US" dirty="0" smtClean="0"/>
            </a:br>
            <a:r>
              <a:rPr lang="en-US" dirty="0" smtClean="0"/>
              <a:t>Elevations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125" y="1563901"/>
            <a:ext cx="8326438" cy="4647554"/>
          </a:xfrm>
        </p:spPr>
        <p:txBody>
          <a:bodyPr/>
          <a:lstStyle/>
          <a:p>
            <a:r>
              <a:rPr lang="en-US" sz="2200" dirty="0"/>
              <a:t>Associate to Member elevation information (this Is a very simple process):  </a:t>
            </a:r>
            <a:r>
              <a:rPr lang="en-US" sz="2200" dirty="0">
                <a:hlinkClick r:id="rId2"/>
              </a:rPr>
              <a:t>http://www.ieee.org/membership_services/membership/grade_elevation.html</a:t>
            </a:r>
            <a:endParaRPr lang="en-US" sz="2200" dirty="0"/>
          </a:p>
          <a:p>
            <a:r>
              <a:rPr lang="en-US" sz="2200" dirty="0"/>
              <a:t>Senior membership elevations</a:t>
            </a:r>
          </a:p>
          <a:p>
            <a:pPr lvl="1"/>
            <a:r>
              <a:rPr lang="en-US" dirty="0" smtClean="0"/>
              <a:t>Let’s organize local activities to get eligible members elevated</a:t>
            </a:r>
          </a:p>
          <a:p>
            <a:pPr lvl="1"/>
            <a:r>
              <a:rPr lang="en-US" dirty="0" smtClean="0"/>
              <a:t>This recognizes our members for their experience and may help with retention</a:t>
            </a:r>
          </a:p>
          <a:p>
            <a:pPr lvl="1"/>
            <a:r>
              <a:rPr lang="en-US" dirty="0" smtClean="0"/>
              <a:t>We want to exceed the official goal for senior member elevation in 2016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0DAE3-67FE-7D4C-B71A-A4336BE93589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7974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" y="137160"/>
            <a:ext cx="9464040" cy="1030112"/>
          </a:xfrm>
        </p:spPr>
        <p:txBody>
          <a:bodyPr/>
          <a:lstStyle/>
          <a:p>
            <a:r>
              <a:rPr lang="en-US" sz="3000" dirty="0" smtClean="0"/>
              <a:t>Communities provide technology professionals </a:t>
            </a:r>
            <a:r>
              <a:rPr lang="en-US" sz="3000" i="1" dirty="0" smtClean="0"/>
              <a:t>collaborative</a:t>
            </a:r>
            <a:r>
              <a:rPr lang="en-US" sz="3000" dirty="0" smtClean="0"/>
              <a:t> opportunities</a:t>
            </a:r>
            <a:endParaRPr lang="en-US" sz="30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Jan 23, 2016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0BC5383-B22C-A746-A4AF-C32103C6BF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182880" y="1303020"/>
            <a:ext cx="9052560" cy="5280660"/>
          </a:xfrm>
          <a:prstGeom prst="rect">
            <a:avLst/>
          </a:prstGeom>
        </p:spPr>
        <p:txBody>
          <a:bodyPr/>
          <a:lstStyle/>
          <a:p>
            <a:pPr marL="0" indent="0">
              <a:buClr>
                <a:schemeClr val="tx2"/>
              </a:buClr>
              <a:buNone/>
            </a:pPr>
            <a:r>
              <a:rPr lang="en-US" sz="2600" b="1" dirty="0" smtClean="0"/>
              <a:t>Community of participants sharing similar fields of interests from around the world may: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182880" y="1656083"/>
            <a:ext cx="4526280" cy="5280660"/>
          </a:xfrm>
          <a:prstGeom prst="rect">
            <a:avLst/>
          </a:prstGeom>
        </p:spPr>
        <p:txBody>
          <a:bodyPr/>
          <a:lstStyle/>
          <a:p>
            <a:pPr marL="0" indent="0">
              <a:buClr>
                <a:schemeClr val="tx2"/>
              </a:buClr>
              <a:buNone/>
            </a:pPr>
            <a:endParaRPr lang="en-US" sz="2400" b="1" dirty="0" smtClean="0"/>
          </a:p>
          <a:p>
            <a:pPr>
              <a:buClr>
                <a:schemeClr val="tx2"/>
              </a:buClr>
              <a:buFont typeface="Wingdings" charset="2"/>
              <a:buChar char="Ø"/>
            </a:pPr>
            <a:r>
              <a:rPr lang="en-US" sz="2400" b="1" dirty="0"/>
              <a:t>Share, view, and download files </a:t>
            </a:r>
            <a:r>
              <a:rPr lang="en-US" sz="2400" dirty="0"/>
              <a:t>to garner opinions on the latest technology or </a:t>
            </a:r>
            <a:r>
              <a:rPr lang="en-US" sz="2400" dirty="0" smtClean="0"/>
              <a:t>research</a:t>
            </a:r>
          </a:p>
          <a:p>
            <a:pPr>
              <a:buClr>
                <a:schemeClr val="tx2"/>
              </a:buClr>
              <a:buFont typeface="Wingdings" charset="2"/>
              <a:buChar char="Ø"/>
            </a:pPr>
            <a:r>
              <a:rPr lang="en-US" sz="2400" b="1" dirty="0" smtClean="0"/>
              <a:t>Comment</a:t>
            </a:r>
            <a:r>
              <a:rPr lang="en-US" sz="2400" dirty="0" smtClean="0"/>
              <a:t> on files to trigger discussions and share opinions</a:t>
            </a:r>
          </a:p>
          <a:p>
            <a:pPr>
              <a:buClr>
                <a:schemeClr val="tx2"/>
              </a:buClr>
              <a:buFont typeface="Wingdings" charset="2"/>
              <a:buChar char="Ø"/>
            </a:pPr>
            <a:r>
              <a:rPr lang="en-US" b="1" dirty="0" smtClean="0"/>
              <a:t>View events</a:t>
            </a:r>
            <a:r>
              <a:rPr lang="en-US" dirty="0" smtClean="0"/>
              <a:t> related to technical or geo interests</a:t>
            </a:r>
            <a:endParaRPr lang="en-US" sz="2400" b="1" dirty="0" smtClean="0"/>
          </a:p>
          <a:p>
            <a:pPr>
              <a:buClr>
                <a:schemeClr val="tx2"/>
              </a:buClr>
              <a:buFont typeface="Wingdings" charset="2"/>
              <a:buChar char="Ø"/>
            </a:pPr>
            <a:endParaRPr lang="en-US" sz="2400" dirty="0"/>
          </a:p>
        </p:txBody>
      </p:sp>
      <p:pic>
        <p:nvPicPr>
          <p:cNvPr id="8" name="Picture 7" descr="Screen Shot 2015-06-12 at 1.36.48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90" y="2194560"/>
            <a:ext cx="4366386" cy="4594860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713930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930" name="Title 1"/>
          <p:cNvSpPr>
            <a:spLocks noGrp="1"/>
          </p:cNvSpPr>
          <p:nvPr>
            <p:ph type="title"/>
          </p:nvPr>
        </p:nvSpPr>
        <p:spPr>
          <a:xfrm>
            <a:off x="204789" y="136525"/>
            <a:ext cx="8786812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ea typeface="ＭＳ Ｐゴシック" pitchFamily="34" charset="-128"/>
              </a:rPr>
              <a:t>Next Steps: What should </a:t>
            </a:r>
            <a:r>
              <a:rPr lang="en-US" u="sng" dirty="0" smtClean="0">
                <a:ea typeface="ＭＳ Ｐゴシック" pitchFamily="34" charset="-128"/>
              </a:rPr>
              <a:t>YOU</a:t>
            </a:r>
            <a:r>
              <a:rPr lang="en-US" dirty="0" smtClean="0">
                <a:ea typeface="ＭＳ Ｐゴシック" pitchFamily="34" charset="-128"/>
              </a:rPr>
              <a:t> do?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89124" y="1645921"/>
            <a:ext cx="5994807" cy="4386580"/>
          </a:xfrm>
        </p:spPr>
        <p:txBody>
          <a:bodyPr>
            <a:normAutofit/>
          </a:bodyPr>
          <a:lstStyle/>
          <a:p>
            <a:pPr>
              <a:buClr>
                <a:schemeClr val="accent1"/>
              </a:buClr>
              <a:buFont typeface="Wingdings" charset="2"/>
              <a:buChar char="Ø"/>
            </a:pPr>
            <a:r>
              <a:rPr lang="en-US" b="1" dirty="0" smtClean="0"/>
              <a:t>Sign-in </a:t>
            </a:r>
            <a:r>
              <a:rPr lang="en-US" dirty="0" smtClean="0"/>
              <a:t>to </a:t>
            </a:r>
            <a:r>
              <a:rPr lang="en-US" b="1" dirty="0" smtClean="0">
                <a:solidFill>
                  <a:srgbClr val="008000"/>
                </a:solidFill>
              </a:rPr>
              <a:t>ieeecollabratec.org</a:t>
            </a:r>
            <a:r>
              <a:rPr lang="en-US" dirty="0" smtClean="0"/>
              <a:t>  </a:t>
            </a:r>
          </a:p>
          <a:p>
            <a:pPr>
              <a:buClr>
                <a:schemeClr val="accent1"/>
              </a:buClr>
              <a:buFont typeface="Wingdings" charset="2"/>
              <a:buChar char="Ø"/>
            </a:pPr>
            <a:r>
              <a:rPr lang="en-US" b="1" dirty="0" smtClean="0"/>
              <a:t>Set-up your profile</a:t>
            </a:r>
            <a:r>
              <a:rPr lang="en-US" dirty="0" smtClean="0"/>
              <a:t>, add interests, build your network </a:t>
            </a:r>
          </a:p>
          <a:p>
            <a:pPr>
              <a:buClr>
                <a:schemeClr val="accent1"/>
              </a:buClr>
              <a:buFont typeface="Wingdings" charset="2"/>
              <a:buChar char="Ø"/>
            </a:pPr>
            <a:r>
              <a:rPr lang="en-US" b="1" dirty="0" smtClean="0"/>
              <a:t>Join communities </a:t>
            </a:r>
            <a:r>
              <a:rPr lang="en-US" dirty="0" smtClean="0"/>
              <a:t>and make a post or ask a question</a:t>
            </a:r>
          </a:p>
          <a:p>
            <a:pPr>
              <a:buClr>
                <a:schemeClr val="accent1"/>
              </a:buClr>
              <a:buFont typeface="Wingdings" charset="2"/>
              <a:buChar char="Ø"/>
            </a:pPr>
            <a:r>
              <a:rPr lang="en-US" b="1" dirty="0" smtClean="0"/>
              <a:t>Promote to IEEE authors and your colleagues </a:t>
            </a:r>
            <a:r>
              <a:rPr lang="en-US" dirty="0" smtClean="0"/>
              <a:t>and send invitations to join</a:t>
            </a:r>
          </a:p>
          <a:p>
            <a:pPr>
              <a:buFont typeface="Wingdings" charset="2"/>
              <a:buChar char="Ø"/>
            </a:pPr>
            <a:endParaRPr lang="en-US" dirty="0"/>
          </a:p>
        </p:txBody>
      </p:sp>
      <p:pic>
        <p:nvPicPr>
          <p:cNvPr id="4" name="Picture 3" descr="Screen Shot 2015-09-10 at 12.39.33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5055" y="2514600"/>
            <a:ext cx="2881961" cy="467639"/>
          </a:xfrm>
          <a:prstGeom prst="rect">
            <a:avLst/>
          </a:prstGeom>
          <a:ln>
            <a:solidFill>
              <a:srgbClr val="008000"/>
            </a:solidFill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8015" y="3352800"/>
            <a:ext cx="2085531" cy="662901"/>
          </a:xfrm>
          <a:prstGeom prst="rect">
            <a:avLst/>
          </a:prstGeom>
          <a:noFill/>
          <a:ln w="9525">
            <a:solidFill>
              <a:srgbClr val="32765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6980" y="1524000"/>
            <a:ext cx="1847600" cy="709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531" t="9881" r="13780" b="84119"/>
          <a:stretch/>
        </p:blipFill>
        <p:spPr bwMode="auto">
          <a:xfrm>
            <a:off x="6915151" y="4419600"/>
            <a:ext cx="781050" cy="780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Jan 23, 2016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F4F51-2DED-9A4F-BB72-E347013A60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2718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our limits?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limits to resources</a:t>
            </a:r>
          </a:p>
          <a:p>
            <a:r>
              <a:rPr lang="en-US" dirty="0" smtClean="0"/>
              <a:t>There are limits to time, space and energy</a:t>
            </a:r>
          </a:p>
          <a:p>
            <a:r>
              <a:rPr lang="en-US" sz="4400" dirty="0" smtClean="0"/>
              <a:t>But to the prepared mind, there are no limits to knowledge</a:t>
            </a:r>
          </a:p>
          <a:p>
            <a:r>
              <a:rPr lang="en-US" sz="4400" b="1" dirty="0" smtClean="0"/>
              <a:t>And that makes all the difference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31254852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Frankfurt, 050508 04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28600" y="-1981200"/>
            <a:ext cx="10363200" cy="13817600"/>
          </a:xfrm>
          <a:prstGeom prst="rect">
            <a:avLst/>
          </a:prstGeom>
          <a:noFill/>
        </p:spPr>
      </p:pic>
      <p:sp>
        <p:nvSpPr>
          <p:cNvPr id="419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62400" y="1981128"/>
            <a:ext cx="6172200" cy="1730629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7200" dirty="0" smtClean="0"/>
              <a:t>Other Initiatives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6B30E-6B10-184A-98C4-1009B5CA6E17}" type="slidenum">
              <a:rPr lang="en-US" smtClean="0"/>
              <a:t>30</a:t>
            </a:fld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645311"/>
      </p:ext>
    </p:extLst>
  </p:cSld>
  <p:clrMapOvr>
    <a:masterClrMapping/>
  </p:clrMapOvr>
  <p:transition xmlns:p14="http://schemas.microsoft.com/office/powerpoint/2010/main" spd="med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Initiatives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125" y="1461510"/>
            <a:ext cx="8326438" cy="4386262"/>
          </a:xfrm>
        </p:spPr>
        <p:txBody>
          <a:bodyPr/>
          <a:lstStyle/>
          <a:p>
            <a:r>
              <a:rPr lang="en-US" sz="2100" dirty="0" smtClean="0"/>
              <a:t>We </a:t>
            </a:r>
            <a:r>
              <a:rPr lang="en-US" sz="2100" dirty="0"/>
              <a:t>are trying to use </a:t>
            </a:r>
            <a:r>
              <a:rPr lang="en-US" sz="2100" b="1" dirty="0"/>
              <a:t>project management tools </a:t>
            </a:r>
            <a:r>
              <a:rPr lang="en-US" sz="2100" dirty="0"/>
              <a:t>as well as micro-volunteering to make it easier for professional volunteers to help Region 6.  </a:t>
            </a:r>
          </a:p>
          <a:p>
            <a:r>
              <a:rPr lang="en-US" sz="2100" dirty="0"/>
              <a:t>Region 6 has money available for local sections to </a:t>
            </a:r>
            <a:r>
              <a:rPr lang="en-US" sz="2100" b="1" dirty="0"/>
              <a:t>host breakfasts or lunches with local industry</a:t>
            </a:r>
            <a:r>
              <a:rPr lang="en-US" sz="2100" dirty="0"/>
              <a:t> leaders.  In the Santa Clara Valley section they do this about once a quarter with about 30 companies </a:t>
            </a:r>
            <a:r>
              <a:rPr lang="en-US" sz="2100" dirty="0" smtClean="0"/>
              <a:t>participating</a:t>
            </a:r>
          </a:p>
          <a:p>
            <a:r>
              <a:rPr lang="en-US" sz="2100" dirty="0" smtClean="0"/>
              <a:t>Create a </a:t>
            </a:r>
            <a:r>
              <a:rPr lang="en-US" sz="2100" b="1" dirty="0" smtClean="0"/>
              <a:t>Region 6 Industry Advisory Board</a:t>
            </a:r>
            <a:endParaRPr lang="en-US" sz="2100" b="1" dirty="0"/>
          </a:p>
          <a:p>
            <a:r>
              <a:rPr lang="en-US" sz="2100" dirty="0"/>
              <a:t>We are seeking </a:t>
            </a:r>
            <a:r>
              <a:rPr lang="en-US" sz="2100" b="1" dirty="0"/>
              <a:t>IEEE Engineering Milestones in Region</a:t>
            </a:r>
            <a:r>
              <a:rPr lang="en-US" sz="2100" dirty="0"/>
              <a:t> </a:t>
            </a:r>
            <a:r>
              <a:rPr lang="en-US" sz="2100" b="1" dirty="0"/>
              <a:t>6 </a:t>
            </a:r>
            <a:r>
              <a:rPr lang="en-US" sz="2100" dirty="0"/>
              <a:t>and have a Region 6 Milestone coordinator who can help you with this process—Brian Berg, </a:t>
            </a:r>
            <a:r>
              <a:rPr lang="en-US" sz="2100" dirty="0">
                <a:hlinkClick r:id="rId2"/>
              </a:rPr>
              <a:t>brianberg@gmail.com</a:t>
            </a:r>
            <a:r>
              <a:rPr lang="en-US" sz="2100" dirty="0"/>
              <a:t> </a:t>
            </a:r>
          </a:p>
          <a:p>
            <a:pPr marL="0" indent="0">
              <a:buNone/>
            </a:pPr>
            <a:endParaRPr lang="en-US" sz="2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0DAE3-67FE-7D4C-B71A-A4336BE93589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0812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34448"/>
          </a:xfrm>
        </p:spPr>
        <p:txBody>
          <a:bodyPr/>
          <a:lstStyle/>
          <a:p>
            <a:r>
              <a:rPr lang="en-US" dirty="0" smtClean="0">
                <a:latin typeface="Verdana" charset="0"/>
                <a:ea typeface="ＭＳ Ｐゴシック" charset="0"/>
                <a:cs typeface="ＭＳ Ｐゴシック" charset="0"/>
              </a:rPr>
              <a:t>Region 6 Conferences</a:t>
            </a:r>
            <a:endParaRPr lang="en-US" dirty="0"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6082" name="Slide Number Placeholder 4"/>
          <p:cNvSpPr>
            <a:spLocks noGrp="1"/>
          </p:cNvSpPr>
          <p:nvPr>
            <p:ph type="sldNum" sz="quarter" idx="11"/>
          </p:nvPr>
        </p:nvSpPr>
        <p:spPr bwMode="auto">
          <a:xfrm>
            <a:off x="6347992" y="5857638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602" indent="-285616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2466" indent="-228492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599451" indent="-228492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6438" indent="-228492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3424" indent="-22849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0411" indent="-22849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7396" indent="-22849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4382" indent="-22849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3FC4BB3-1613-A847-B563-AE2AF4058694}" type="slidenum">
              <a:rPr lang="en-US" sz="1000">
                <a:solidFill>
                  <a:srgbClr val="898989"/>
                </a:solidFill>
              </a:rPr>
              <a:pPr/>
              <a:t>32</a:t>
            </a:fld>
            <a:endParaRPr lang="en-US" sz="1000">
              <a:solidFill>
                <a:srgbClr val="898989"/>
              </a:solidFill>
            </a:endParaRPr>
          </a:p>
        </p:txBody>
      </p:sp>
      <p:sp>
        <p:nvSpPr>
          <p:cNvPr id="46083" name="Content Placeholder 6"/>
          <p:cNvSpPr>
            <a:spLocks noGrp="1"/>
          </p:cNvSpPr>
          <p:nvPr>
            <p:ph idx="1"/>
          </p:nvPr>
        </p:nvSpPr>
        <p:spPr>
          <a:xfrm>
            <a:off x="644840" y="1445710"/>
            <a:ext cx="7772400" cy="2900939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>
                <a:latin typeface="Verdana" charset="0"/>
                <a:ea typeface="ＭＳ Ｐゴシック" charset="0"/>
                <a:cs typeface="ＭＳ Ｐゴシック" charset="0"/>
              </a:rPr>
              <a:t>WIE – </a:t>
            </a:r>
            <a:r>
              <a:rPr lang="en-US" b="1" dirty="0" smtClean="0">
                <a:latin typeface="Verdana" charset="0"/>
                <a:ea typeface="ＭＳ Ｐゴシック" charset="0"/>
                <a:cs typeface="ＭＳ Ｐゴシック" charset="0"/>
              </a:rPr>
              <a:t>May 23-24, 2016, Santa Clara</a:t>
            </a:r>
          </a:p>
          <a:p>
            <a:r>
              <a:rPr lang="en-US" b="1" dirty="0" smtClean="0">
                <a:latin typeface="Verdana" charset="0"/>
                <a:ea typeface="ＭＳ Ｐゴシック" charset="0"/>
                <a:cs typeface="ＭＳ Ｐゴシック" charset="0"/>
              </a:rPr>
              <a:t>IEEE On-Line Career and Talent Expo (on-going)</a:t>
            </a:r>
            <a:endParaRPr lang="en-US" b="1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r>
              <a:rPr lang="en-US" b="1" dirty="0">
                <a:latin typeface="Verdana" charset="0"/>
                <a:ea typeface="ＭＳ Ｐゴシック" charset="0"/>
                <a:cs typeface="ＭＳ Ｐゴシック" charset="0"/>
              </a:rPr>
              <a:t>GHTC – </a:t>
            </a:r>
            <a:r>
              <a:rPr lang="en-US" b="1" dirty="0" smtClean="0">
                <a:latin typeface="Verdana" charset="0"/>
                <a:ea typeface="ＭＳ Ｐゴシック" charset="0"/>
                <a:cs typeface="ＭＳ Ｐゴシック" charset="0"/>
              </a:rPr>
              <a:t>October 2016, Seattle, WA</a:t>
            </a:r>
            <a:endParaRPr lang="en-US" b="1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r>
              <a:rPr lang="en-US" b="1" dirty="0" err="1" smtClean="0">
                <a:latin typeface="Verdana" charset="0"/>
                <a:ea typeface="ＭＳ Ｐゴシック" charset="0"/>
                <a:cs typeface="ＭＳ Ｐゴシック" charset="0"/>
              </a:rPr>
              <a:t>SusTech</a:t>
            </a:r>
            <a:r>
              <a:rPr lang="en-US" b="1" dirty="0" smtClean="0">
                <a:latin typeface="Verdana" charset="0"/>
                <a:ea typeface="ＭＳ Ｐゴシック" charset="0"/>
                <a:cs typeface="ＭＳ Ｐゴシック" charset="0"/>
              </a:rPr>
              <a:t> –October 2016, Phoenix, AZ</a:t>
            </a:r>
          </a:p>
          <a:p>
            <a:r>
              <a:rPr lang="en-US" b="1" dirty="0" smtClean="0">
                <a:latin typeface="Verdana" charset="0"/>
                <a:ea typeface="ＭＳ Ｐゴシック" charset="0"/>
                <a:cs typeface="ＭＳ Ｐゴシック" charset="0"/>
              </a:rPr>
              <a:t>Rising Stars—January 2017, Las Vegas</a:t>
            </a:r>
          </a:p>
          <a:p>
            <a:r>
              <a:rPr lang="en-US" b="1" dirty="0" smtClean="0">
                <a:latin typeface="Verdana" charset="0"/>
              </a:rPr>
              <a:t>Creating a Conference Playbook to make running conferences easier</a:t>
            </a:r>
            <a:endParaRPr lang="en-US" b="1" dirty="0" smtClean="0"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6084" name="Rectangle 9"/>
          <p:cNvSpPr>
            <a:spLocks noChangeArrowheads="1"/>
          </p:cNvSpPr>
          <p:nvPr/>
        </p:nvSpPr>
        <p:spPr bwMode="auto">
          <a:xfrm>
            <a:off x="5162129" y="5076195"/>
            <a:ext cx="24272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7" tIns="45698" rIns="91397" bIns="45698">
            <a:spAutoFit/>
          </a:bodyPr>
          <a:lstStyle/>
          <a:p>
            <a:pPr algn="ctr" eaLnBrk="0" hangingPunct="0"/>
            <a:r>
              <a:rPr lang="en-US" sz="1200" b="1">
                <a:solidFill>
                  <a:schemeClr val="bg1"/>
                </a:solidFill>
              </a:rPr>
              <a:t>SUSTECH 2013</a:t>
            </a:r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46085" name="Rectangle 10"/>
          <p:cNvSpPr>
            <a:spLocks noChangeArrowheads="1"/>
          </p:cNvSpPr>
          <p:nvPr/>
        </p:nvSpPr>
        <p:spPr bwMode="auto">
          <a:xfrm>
            <a:off x="-960433" y="6244506"/>
            <a:ext cx="3711575" cy="184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7" tIns="45698" rIns="91397" bIns="45698">
            <a:spAutoFit/>
          </a:bodyPr>
          <a:lstStyle/>
          <a:p>
            <a:pPr algn="ctr" eaLnBrk="0" hangingPunct="0"/>
            <a:r>
              <a:rPr lang="pt-BR" sz="600" b="1" i="1">
                <a:solidFill>
                  <a:schemeClr val="bg1"/>
                </a:solidFill>
              </a:rPr>
              <a:t>1</a:t>
            </a:r>
            <a:r>
              <a:rPr lang="pt-BR" sz="600" b="1" i="1" baseline="30000">
                <a:solidFill>
                  <a:schemeClr val="bg1"/>
                </a:solidFill>
              </a:rPr>
              <a:t>st</a:t>
            </a:r>
            <a:r>
              <a:rPr lang="pt-BR" sz="600" b="1" i="1">
                <a:solidFill>
                  <a:schemeClr val="bg1"/>
                </a:solidFill>
              </a:rPr>
              <a:t>  I E E E  Co n f e r e n c e  o n  T e c h n o l o g i e s  f o r  Su s t a i n a b i l i t y</a:t>
            </a:r>
            <a:endParaRPr lang="en-US" sz="600">
              <a:solidFill>
                <a:schemeClr val="bg1"/>
              </a:solidFill>
            </a:endParaRPr>
          </a:p>
        </p:txBody>
      </p:sp>
      <p:sp>
        <p:nvSpPr>
          <p:cNvPr id="46086" name="Rectangle 1"/>
          <p:cNvSpPr>
            <a:spLocks noChangeArrowheads="1"/>
          </p:cNvSpPr>
          <p:nvPr/>
        </p:nvSpPr>
        <p:spPr bwMode="auto">
          <a:xfrm>
            <a:off x="4960938" y="5238497"/>
            <a:ext cx="4572000" cy="923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7" tIns="45698" rIns="91397" bIns="45698">
            <a:spAutoFit/>
          </a:bodyPr>
          <a:lstStyle/>
          <a:p>
            <a:pPr algn="ctr" eaLnBrk="0" hangingPunct="0"/>
            <a:r>
              <a:rPr lang="en-US" b="1" dirty="0"/>
              <a:t>Women in Engineering</a:t>
            </a:r>
          </a:p>
          <a:p>
            <a:pPr algn="ctr" eaLnBrk="0" hangingPunct="0"/>
            <a:r>
              <a:rPr lang="en-US" b="1" dirty="0"/>
              <a:t>International Leadership Conference </a:t>
            </a:r>
          </a:p>
        </p:txBody>
      </p:sp>
      <p:pic>
        <p:nvPicPr>
          <p:cNvPr id="46087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729"/>
          <a:stretch/>
        </p:blipFill>
        <p:spPr bwMode="auto">
          <a:xfrm>
            <a:off x="759844" y="5714763"/>
            <a:ext cx="238052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9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7992" y="4539620"/>
            <a:ext cx="1731962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3489" y="4181855"/>
            <a:ext cx="1892300" cy="23015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389" y="4539620"/>
            <a:ext cx="3050406" cy="7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4217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Buy Region 6 Gear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763" b="2373"/>
          <a:stretch/>
        </p:blipFill>
        <p:spPr>
          <a:xfrm>
            <a:off x="4255069" y="1703850"/>
            <a:ext cx="4436494" cy="4332902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0DAE3-67FE-7D4C-B71A-A4336BE93589}" type="slidenum">
              <a:rPr lang="en-US" smtClean="0"/>
              <a:t>33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88562" y="2321677"/>
            <a:ext cx="3898900" cy="3175000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 flipV="1">
            <a:off x="2509131" y="4104738"/>
            <a:ext cx="1745938" cy="511155"/>
          </a:xfrm>
          <a:prstGeom prst="straightConnector1">
            <a:avLst/>
          </a:prstGeom>
          <a:ln w="127000"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75537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1"/>
          <p:cNvSpPr txBox="1">
            <a:spLocks noChangeArrowheads="1"/>
          </p:cNvSpPr>
          <p:nvPr/>
        </p:nvSpPr>
        <p:spPr bwMode="auto">
          <a:xfrm>
            <a:off x="516460" y="362489"/>
            <a:ext cx="77724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1376" tIns="45688" rIns="91376" bIns="45688"/>
          <a:lstStyle/>
          <a:p>
            <a:pPr>
              <a:tabLst>
                <a:tab pos="0" algn="l"/>
                <a:tab pos="913758" algn="l"/>
                <a:tab pos="1827517" algn="l"/>
                <a:tab pos="2741275" algn="l"/>
                <a:tab pos="3655033" algn="l"/>
                <a:tab pos="4568793" algn="l"/>
                <a:tab pos="5482553" algn="l"/>
                <a:tab pos="6396310" algn="l"/>
                <a:tab pos="7310071" algn="l"/>
                <a:tab pos="8223827" algn="l"/>
                <a:tab pos="9137589" algn="l"/>
                <a:tab pos="10051346" algn="l"/>
              </a:tabLst>
            </a:pPr>
            <a:r>
              <a:rPr lang="en-US" sz="3200" b="1" i="1" dirty="0">
                <a:latin typeface="Verdana" pitchFamily="34" charset="0"/>
              </a:rPr>
              <a:t>Your IEEE Resources</a:t>
            </a:r>
          </a:p>
        </p:txBody>
      </p:sp>
      <p:sp>
        <p:nvSpPr>
          <p:cNvPr id="41987" name="Text Box 2"/>
          <p:cNvSpPr txBox="1">
            <a:spLocks noChangeArrowheads="1"/>
          </p:cNvSpPr>
          <p:nvPr/>
        </p:nvSpPr>
        <p:spPr bwMode="auto">
          <a:xfrm>
            <a:off x="803281" y="3746872"/>
            <a:ext cx="7772400" cy="332414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1376" tIns="45688" rIns="91376" bIns="45688"/>
          <a:lstStyle/>
          <a:p>
            <a:pPr marL="341073" indent="-341073">
              <a:spcBef>
                <a:spcPts val="700"/>
              </a:spcBef>
              <a:buClr>
                <a:srgbClr val="808080"/>
              </a:buClr>
              <a:buSzPct val="80000"/>
              <a:buBlip>
                <a:blip r:embed="rId3"/>
              </a:buBlip>
              <a:tabLst>
                <a:tab pos="910587" algn="l"/>
                <a:tab pos="1824345" algn="l"/>
                <a:tab pos="2738104" algn="l"/>
                <a:tab pos="3651861" algn="l"/>
                <a:tab pos="4565621" algn="l"/>
                <a:tab pos="5479379" algn="l"/>
                <a:tab pos="6393139" algn="l"/>
                <a:tab pos="7306897" algn="l"/>
                <a:tab pos="8220653" algn="l"/>
                <a:tab pos="9134414" algn="l"/>
                <a:tab pos="10048174" algn="l"/>
              </a:tabLst>
            </a:pPr>
            <a:r>
              <a:rPr lang="en-US" sz="2800" b="1" dirty="0">
                <a:solidFill>
                  <a:srgbClr val="000000"/>
                </a:solidFill>
                <a:latin typeface="Verdana" pitchFamily="34" charset="0"/>
              </a:rPr>
              <a:t>ieee.org </a:t>
            </a:r>
          </a:p>
          <a:p>
            <a:pPr marL="341073" indent="-341073">
              <a:spcBef>
                <a:spcPts val="700"/>
              </a:spcBef>
              <a:buClr>
                <a:srgbClr val="808080"/>
              </a:buClr>
              <a:buSzPct val="80000"/>
              <a:buBlip>
                <a:blip r:embed="rId3"/>
              </a:buBlip>
              <a:tabLst>
                <a:tab pos="910587" algn="l"/>
                <a:tab pos="1824345" algn="l"/>
                <a:tab pos="2738104" algn="l"/>
                <a:tab pos="3651861" algn="l"/>
                <a:tab pos="4565621" algn="l"/>
                <a:tab pos="5479379" algn="l"/>
                <a:tab pos="6393139" algn="l"/>
                <a:tab pos="7306897" algn="l"/>
                <a:tab pos="8220653" algn="l"/>
                <a:tab pos="9134414" algn="l"/>
                <a:tab pos="10048174" algn="l"/>
              </a:tabLst>
            </a:pPr>
            <a:r>
              <a:rPr lang="en-US" sz="2800" b="1" dirty="0">
                <a:solidFill>
                  <a:srgbClr val="000000"/>
                </a:solidFill>
                <a:latin typeface="Verdana" pitchFamily="34" charset="0"/>
              </a:rPr>
              <a:t>ieee-usa.org</a:t>
            </a:r>
          </a:p>
          <a:p>
            <a:pPr marL="341073" indent="-341073">
              <a:spcBef>
                <a:spcPts val="700"/>
              </a:spcBef>
              <a:buClr>
                <a:srgbClr val="808080"/>
              </a:buClr>
              <a:buSzPct val="80000"/>
              <a:buBlip>
                <a:blip r:embed="rId3"/>
              </a:buBlip>
              <a:tabLst>
                <a:tab pos="910587" algn="l"/>
                <a:tab pos="1824345" algn="l"/>
                <a:tab pos="2738104" algn="l"/>
                <a:tab pos="3651861" algn="l"/>
                <a:tab pos="4565621" algn="l"/>
                <a:tab pos="5479379" algn="l"/>
                <a:tab pos="6393139" algn="l"/>
                <a:tab pos="7306897" algn="l"/>
                <a:tab pos="8220653" algn="l"/>
                <a:tab pos="9134414" algn="l"/>
                <a:tab pos="10048174" algn="l"/>
              </a:tabLst>
            </a:pPr>
            <a:r>
              <a:rPr lang="en-US" sz="2800" b="1" dirty="0">
                <a:solidFill>
                  <a:srgbClr val="000000"/>
                </a:solidFill>
                <a:latin typeface="Verdana" pitchFamily="34" charset="0"/>
              </a:rPr>
              <a:t>ieee-region6.org</a:t>
            </a:r>
          </a:p>
          <a:p>
            <a:pPr marL="341073" indent="-341073">
              <a:spcBef>
                <a:spcPts val="700"/>
              </a:spcBef>
              <a:buClr>
                <a:srgbClr val="808080"/>
              </a:buClr>
              <a:buSzPct val="80000"/>
              <a:buBlip>
                <a:blip r:embed="rId3"/>
              </a:buBlip>
              <a:tabLst>
                <a:tab pos="910587" algn="l"/>
                <a:tab pos="1824345" algn="l"/>
                <a:tab pos="2738104" algn="l"/>
                <a:tab pos="3651861" algn="l"/>
                <a:tab pos="4565621" algn="l"/>
                <a:tab pos="5479379" algn="l"/>
                <a:tab pos="6393139" algn="l"/>
                <a:tab pos="7306897" algn="l"/>
                <a:tab pos="8220653" algn="l"/>
                <a:tab pos="9134414" algn="l"/>
                <a:tab pos="10048174" algn="l"/>
              </a:tabLst>
            </a:pPr>
            <a:r>
              <a:rPr lang="en-US" sz="2800" b="1" dirty="0">
                <a:solidFill>
                  <a:srgbClr val="000000"/>
                </a:solidFill>
                <a:latin typeface="Verdana" pitchFamily="34" charset="0"/>
              </a:rPr>
              <a:t>students.ieee-region6.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</a:rPr>
              <a:t>org</a:t>
            </a:r>
          </a:p>
          <a:p>
            <a:pPr marL="341073" indent="-341073">
              <a:spcBef>
                <a:spcPts val="700"/>
              </a:spcBef>
              <a:buClr>
                <a:srgbClr val="808080"/>
              </a:buClr>
              <a:buSzPct val="80000"/>
              <a:buBlip>
                <a:blip r:embed="rId3"/>
              </a:buBlip>
              <a:tabLst>
                <a:tab pos="910587" algn="l"/>
                <a:tab pos="1824345" algn="l"/>
                <a:tab pos="2738104" algn="l"/>
                <a:tab pos="3651861" algn="l"/>
                <a:tab pos="4565621" algn="l"/>
                <a:tab pos="5479379" algn="l"/>
                <a:tab pos="6393139" algn="l"/>
                <a:tab pos="7306897" algn="l"/>
                <a:tab pos="8220653" algn="l"/>
                <a:tab pos="9134414" algn="l"/>
                <a:tab pos="10048174" algn="l"/>
              </a:tabLst>
            </a:pPr>
            <a:r>
              <a:rPr lang="en-US" sz="2800" dirty="0">
                <a:hlinkClick r:id="rId4"/>
              </a:rPr>
              <a:t>http://ieee-region6.org/volunteer</a:t>
            </a:r>
            <a:r>
              <a:rPr lang="en-US" sz="2800" dirty="0" smtClean="0">
                <a:hlinkClick r:id="rId4"/>
              </a:rPr>
              <a:t>/</a:t>
            </a:r>
            <a:endParaRPr lang="en-US" sz="2800" b="1" dirty="0">
              <a:solidFill>
                <a:srgbClr val="000000"/>
              </a:solidFill>
              <a:latin typeface="Verdana" pitchFamily="34" charset="0"/>
            </a:endParaRPr>
          </a:p>
          <a:p>
            <a:pPr marL="341073" indent="-341073">
              <a:spcBef>
                <a:spcPts val="700"/>
              </a:spcBef>
              <a:buClr>
                <a:srgbClr val="808080"/>
              </a:buClr>
              <a:buSzPct val="80000"/>
              <a:buFont typeface="Arial" pitchFamily="34" charset="0"/>
              <a:buChar char="•"/>
              <a:tabLst>
                <a:tab pos="910587" algn="l"/>
                <a:tab pos="1824345" algn="l"/>
                <a:tab pos="2738104" algn="l"/>
                <a:tab pos="3651861" algn="l"/>
                <a:tab pos="4565621" algn="l"/>
                <a:tab pos="5479379" algn="l"/>
                <a:tab pos="6393139" algn="l"/>
                <a:tab pos="7306897" algn="l"/>
                <a:tab pos="8220653" algn="l"/>
                <a:tab pos="9134414" algn="l"/>
                <a:tab pos="10048174" algn="l"/>
              </a:tabLst>
            </a:pPr>
            <a:endParaRPr lang="en-US" sz="2800" b="1" dirty="0">
              <a:solidFill>
                <a:srgbClr val="000000"/>
              </a:solidFill>
              <a:latin typeface="Verdana" pitchFamily="34" charset="0"/>
            </a:endParaRPr>
          </a:p>
          <a:p>
            <a:pPr marL="341073" indent="-341073">
              <a:spcBef>
                <a:spcPts val="700"/>
              </a:spcBef>
              <a:buClr>
                <a:srgbClr val="808080"/>
              </a:buClr>
              <a:buSzPct val="80000"/>
              <a:buBlip>
                <a:blip r:embed="rId3"/>
              </a:buBlip>
              <a:tabLst>
                <a:tab pos="910587" algn="l"/>
                <a:tab pos="1824345" algn="l"/>
                <a:tab pos="2738104" algn="l"/>
                <a:tab pos="3651861" algn="l"/>
                <a:tab pos="4565621" algn="l"/>
                <a:tab pos="5479379" algn="l"/>
                <a:tab pos="6393139" algn="l"/>
                <a:tab pos="7306897" algn="l"/>
                <a:tab pos="8220653" algn="l"/>
                <a:tab pos="9134414" algn="l"/>
                <a:tab pos="10048174" algn="l"/>
              </a:tabLst>
            </a:pPr>
            <a:endParaRPr lang="en-US" sz="2800" b="1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0DAE3-67FE-7D4C-B71A-A4336BE93589}" type="slidenum">
              <a:rPr lang="en-US" smtClean="0"/>
              <a:t>34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5544" y="922054"/>
            <a:ext cx="4757589" cy="2824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235678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31084" y="981364"/>
            <a:ext cx="10923115" cy="58766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866" y="14141"/>
            <a:ext cx="8229600" cy="1143000"/>
          </a:xfrm>
        </p:spPr>
        <p:txBody>
          <a:bodyPr/>
          <a:lstStyle/>
          <a:p>
            <a:r>
              <a:rPr lang="en-US" sz="4400" dirty="0" smtClean="0"/>
              <a:t>No Limits</a:t>
            </a:r>
            <a:endParaRPr lang="en-US" sz="4400" dirty="0"/>
          </a:p>
        </p:txBody>
      </p:sp>
      <p:sp>
        <p:nvSpPr>
          <p:cNvPr id="7" name="Rectangle 6"/>
          <p:cNvSpPr/>
          <p:nvPr/>
        </p:nvSpPr>
        <p:spPr>
          <a:xfrm>
            <a:off x="5091544" y="981364"/>
            <a:ext cx="111990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600" dirty="0"/>
              <a:t>∞</a:t>
            </a:r>
          </a:p>
        </p:txBody>
      </p:sp>
    </p:spTree>
    <p:extLst>
      <p:ext uri="{BB962C8B-B14F-4D97-AF65-F5344CB8AC3E}">
        <p14:creationId xmlns:p14="http://schemas.microsoft.com/office/powerpoint/2010/main" val="1508916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Engineer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125" y="1646238"/>
            <a:ext cx="3721966" cy="4386262"/>
          </a:xfrm>
        </p:spPr>
        <p:txBody>
          <a:bodyPr/>
          <a:lstStyle/>
          <a:p>
            <a:r>
              <a:rPr lang="en-US" sz="2000" dirty="0" smtClean="0"/>
              <a:t>We can accomplish amazing things with a reasoned optimistic attitude</a:t>
            </a:r>
          </a:p>
          <a:p>
            <a:r>
              <a:rPr lang="en-US" sz="2000" dirty="0" smtClean="0"/>
              <a:t>There is more to learn than has ever been learned</a:t>
            </a:r>
          </a:p>
          <a:p>
            <a:r>
              <a:rPr lang="en-US" sz="2000" dirty="0" smtClean="0"/>
              <a:t>There is more to do than has ever been done, and</a:t>
            </a:r>
          </a:p>
          <a:p>
            <a:r>
              <a:rPr lang="en-US" sz="2000" dirty="0" smtClean="0"/>
              <a:t>There is a greater need than ever for those who know how to do things—the engineers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87091" y="1489932"/>
            <a:ext cx="1743362" cy="34095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0453" y="2960558"/>
            <a:ext cx="3198091" cy="180306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7091" y="4463438"/>
            <a:ext cx="2743200" cy="186577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0453" y="1489932"/>
            <a:ext cx="3198091" cy="197282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14835" y="4692938"/>
            <a:ext cx="2313709" cy="1301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805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Vol</a:t>
            </a:r>
            <a:r>
              <a:rPr lang="en-US" dirty="0" smtClean="0"/>
              <a:t>-un-</a:t>
            </a:r>
            <a:r>
              <a:rPr lang="en-US" dirty="0" err="1" smtClean="0"/>
              <a:t>teer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sz="3200" dirty="0" smtClean="0"/>
              <a:t>My definition:  A really generous person who contributes their time, passion and vision to help get things done and change the world</a:t>
            </a:r>
          </a:p>
          <a:p>
            <a:r>
              <a:rPr lang="en-US" sz="3200" dirty="0" smtClean="0"/>
              <a:t>Dictionary:  A </a:t>
            </a:r>
            <a:r>
              <a:rPr lang="en-US" sz="3200" dirty="0"/>
              <a:t>person who freely offers to take part in an enterprise or undertake a </a:t>
            </a:r>
            <a:r>
              <a:rPr lang="en-US" sz="3200" dirty="0" smtClean="0"/>
              <a:t>task</a:t>
            </a:r>
          </a:p>
          <a:p>
            <a:r>
              <a:rPr lang="en-US" sz="3200" dirty="0" smtClean="0"/>
              <a:t>Thanks for being a volunteer!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900DAE3-67FE-7D4C-B71A-A4336BE9358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8945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MG_5411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21341" y="-3788161"/>
            <a:ext cx="10282854" cy="137104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7254" y="2416175"/>
            <a:ext cx="7772400" cy="1470025"/>
          </a:xfrm>
        </p:spPr>
        <p:txBody>
          <a:bodyPr/>
          <a:lstStyle/>
          <a:p>
            <a:pPr algn="ctr"/>
            <a:r>
              <a:rPr lang="en-US" altLang="en-US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br>
              <a:rPr lang="en-US" altLang="en-US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en-US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PRIME IMPERATIVE</a:t>
            </a:r>
            <a:endParaRPr lang="en-US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6B30E-6B10-184A-98C4-1009B5CA6E17}" type="slidenum">
              <a:rPr lang="en-US" smtClean="0"/>
              <a:t>6</a:t>
            </a:fld>
            <a:endParaRPr lang="en-US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137181"/>
      </p:ext>
    </p:extLst>
  </p:cSld>
  <p:clrMapOvr>
    <a:masterClrMapping/>
  </p:clrMapOvr>
  <p:transition xmlns:p14="http://schemas.microsoft.com/office/powerpoint/2010/main" spd="med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Region 6 </a:t>
            </a:r>
            <a:r>
              <a:rPr lang="en-US" i="1" dirty="0" smtClean="0"/>
              <a:t>Prime Imperative </a:t>
            </a:r>
            <a:r>
              <a:rPr lang="en-US" dirty="0" smtClean="0"/>
              <a:t>for 2016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sz="6000" b="1" i="1" u="sng" dirty="0" smtClean="0"/>
              <a:t>Increase overall IEEE membership by 1.0% in 2016 from 2015</a:t>
            </a:r>
            <a:endParaRPr lang="en-US" sz="6000" b="1" i="1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900DAE3-67FE-7D4C-B71A-A4336BE9358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4758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964" y="260630"/>
            <a:ext cx="8970036" cy="1143000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latin typeface="Arial"/>
                <a:cs typeface="Arial"/>
              </a:rPr>
              <a:t>Region 6 - High Grade Members 2000-2014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0206532"/>
              </p:ext>
            </p:extLst>
          </p:nvPr>
        </p:nvGraphicFramePr>
        <p:xfrm>
          <a:off x="457200" y="1600206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0DAE3-67FE-7D4C-B71A-A4336BE93589}" type="slidenum">
              <a:rPr lang="en-US" smtClean="0"/>
              <a:t>8</a:t>
            </a:fld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1270054" y="2091090"/>
            <a:ext cx="7416746" cy="820946"/>
          </a:xfrm>
          <a:prstGeom prst="straightConnector1">
            <a:avLst/>
          </a:prstGeom>
          <a:ln w="127000"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2944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Increasing IEEE Membership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125" y="1392238"/>
            <a:ext cx="8326438" cy="4386262"/>
          </a:xfrm>
        </p:spPr>
        <p:txBody>
          <a:bodyPr/>
          <a:lstStyle/>
          <a:p>
            <a:r>
              <a:rPr lang="en-US" dirty="0" smtClean="0"/>
              <a:t>Everything we do in Region 6 in 2016 must focus on enhancing the value of IEEE </a:t>
            </a:r>
            <a:r>
              <a:rPr lang="en-US" dirty="0" smtClean="0"/>
              <a:t>membership</a:t>
            </a:r>
            <a:endParaRPr lang="en-US" dirty="0" smtClean="0"/>
          </a:p>
          <a:p>
            <a:pPr lvl="1"/>
            <a:r>
              <a:rPr lang="en-US" sz="1800" dirty="0" smtClean="0"/>
              <a:t>Getting to word out about what we have to offer  </a:t>
            </a:r>
          </a:p>
          <a:p>
            <a:pPr lvl="1"/>
            <a:r>
              <a:rPr lang="en-US" sz="1800" dirty="0" smtClean="0"/>
              <a:t>Getting volunteers engaged to recover non-renewing members, </a:t>
            </a:r>
          </a:p>
          <a:p>
            <a:pPr lvl="1"/>
            <a:r>
              <a:rPr lang="en-US" sz="1800" dirty="0" smtClean="0"/>
              <a:t>Creating mentorships between students and full members and tighter connections between sections and student branches</a:t>
            </a:r>
          </a:p>
          <a:p>
            <a:pPr lvl="1"/>
            <a:r>
              <a:rPr lang="en-US" sz="1800" dirty="0" smtClean="0"/>
              <a:t>Increasing our presence in STEM and humanitarian activities</a:t>
            </a:r>
          </a:p>
          <a:p>
            <a:pPr lvl="1"/>
            <a:r>
              <a:rPr lang="en-US" sz="1800" dirty="0" smtClean="0"/>
              <a:t>Create PACE events that enhance membership value</a:t>
            </a:r>
          </a:p>
          <a:p>
            <a:pPr lvl="1"/>
            <a:r>
              <a:rPr lang="en-US" sz="1800" dirty="0" smtClean="0"/>
              <a:t>Expand our chapter recording initiative to enhance the value of IEEE membership</a:t>
            </a:r>
          </a:p>
          <a:p>
            <a:pPr lvl="1"/>
            <a:r>
              <a:rPr lang="en-US" sz="1800" dirty="0" smtClean="0"/>
              <a:t>Help our members find jobs and with career training</a:t>
            </a:r>
          </a:p>
          <a:p>
            <a:pPr lvl="1"/>
            <a:r>
              <a:rPr lang="en-US" sz="1800" dirty="0" smtClean="0"/>
              <a:t>Create stronger ties with Region 6 industry</a:t>
            </a:r>
          </a:p>
          <a:p>
            <a:pPr lvl="1"/>
            <a:r>
              <a:rPr lang="en-US" sz="1800" dirty="0" smtClean="0"/>
              <a:t>Increasing our senior membership beyond current goals</a:t>
            </a:r>
          </a:p>
          <a:p>
            <a:pPr lvl="1"/>
            <a:r>
              <a:rPr lang="en-US" sz="1800" dirty="0" smtClean="0"/>
              <a:t>Making IEEE cool—we have the shirts!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0DAE3-67FE-7D4C-B71A-A4336BE9358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6657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IEEE Tagline Template">
  <a:themeElements>
    <a:clrScheme name="IEEE Corporate">
      <a:dk1>
        <a:sysClr val="windowText" lastClr="000000"/>
      </a:dk1>
      <a:lt1>
        <a:sysClr val="window" lastClr="FFFFFF"/>
      </a:lt1>
      <a:dk2>
        <a:srgbClr val="00678F"/>
      </a:dk2>
      <a:lt2>
        <a:srgbClr val="EEECE1"/>
      </a:lt2>
      <a:accent1>
        <a:srgbClr val="0066A1"/>
      </a:accent1>
      <a:accent2>
        <a:srgbClr val="E37222"/>
      </a:accent2>
      <a:accent3>
        <a:srgbClr val="71953D"/>
      </a:accent3>
      <a:accent4>
        <a:srgbClr val="6B1F7C"/>
      </a:accent4>
      <a:accent5>
        <a:srgbClr val="009FDB"/>
      </a:accent5>
      <a:accent6>
        <a:srgbClr val="810031"/>
      </a:accent6>
      <a:hlink>
        <a:srgbClr val="0066A1"/>
      </a:hlink>
      <a:folHlink>
        <a:srgbClr val="541868"/>
      </a:folHlink>
    </a:clrScheme>
    <a:fontScheme name="Office">
      <a:majorFont>
        <a:latin typeface="Verdan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ln>
          <a:noFill/>
        </a:ln>
      </a:spPr>
      <a:bodyPr/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IEEE Tagline Template.thmx</Template>
  <TotalTime>12288</TotalTime>
  <Words>1829</Words>
  <Application>Microsoft Macintosh PowerPoint</Application>
  <PresentationFormat>On-screen Show (4:3)</PresentationFormat>
  <Paragraphs>198</Paragraphs>
  <Slides>35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IEEE Tagline Template</vt:lpstr>
      <vt:lpstr>IEEE Region 6 No Limits</vt:lpstr>
      <vt:lpstr>Outline</vt:lpstr>
      <vt:lpstr>What are our limits?</vt:lpstr>
      <vt:lpstr>The Engineer</vt:lpstr>
      <vt:lpstr>Vol-un-teer</vt:lpstr>
      <vt:lpstr>The PRIME IMPERATIVE</vt:lpstr>
      <vt:lpstr>Region 6 Prime Imperative for 2016</vt:lpstr>
      <vt:lpstr>Region 6 - High Grade Members 2000-2014 </vt:lpstr>
      <vt:lpstr>Increasing IEEE Membership</vt:lpstr>
      <vt:lpstr>2015 Membership Results  (Dec 2015)</vt:lpstr>
      <vt:lpstr>Membership Initiative –  Member to Member Renewal</vt:lpstr>
      <vt:lpstr>Member to Member Renewal Results</vt:lpstr>
      <vt:lpstr>2015 Reinstatements Up in Region 6</vt:lpstr>
      <vt:lpstr>The Next Generation</vt:lpstr>
      <vt:lpstr>MentorNet</vt:lpstr>
      <vt:lpstr>MentorNet (2)</vt:lpstr>
      <vt:lpstr>Region 6 Student-Targeted Efforts</vt:lpstr>
      <vt:lpstr>Region 6 Partnership with Global Innovation Exchange</vt:lpstr>
      <vt:lpstr>Maker Faires</vt:lpstr>
      <vt:lpstr>Maker Faires and other STEM Activities</vt:lpstr>
      <vt:lpstr>Region 6 is committed to STEM outreach</vt:lpstr>
      <vt:lpstr>Region 6 PACE in 2016</vt:lpstr>
      <vt:lpstr>Creating More Value</vt:lpstr>
      <vt:lpstr>Create an On-Line Collection of Technical Chapter Meeting Recordings</vt:lpstr>
      <vt:lpstr>Recorded Meetings Initiative</vt:lpstr>
      <vt:lpstr>January 2016 Career Expo (http://sites.ieee.org/r6careerexpo/)</vt:lpstr>
      <vt:lpstr>Membership Initiative – Elevations </vt:lpstr>
      <vt:lpstr>Communities provide technology professionals collaborative opportunities</vt:lpstr>
      <vt:lpstr>Next Steps: What should YOU do?</vt:lpstr>
      <vt:lpstr>Other Initiatives</vt:lpstr>
      <vt:lpstr>Other Initiatives</vt:lpstr>
      <vt:lpstr>Region 6 Conferences</vt:lpstr>
      <vt:lpstr>Buy Region 6 Gear</vt:lpstr>
      <vt:lpstr>PowerPoint Presentation</vt:lpstr>
      <vt:lpstr>No Limits</vt:lpstr>
    </vt:vector>
  </TitlesOfParts>
  <Manager/>
  <Company>Coughlin Associates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Team 3 Slides for Discussion Fostering Diverse Technical Communities with Industry, Government and Academa</dc:title>
  <dc:subject/>
  <dc:creator>Thomas Coughlin</dc:creator>
  <cp:keywords/>
  <dc:description/>
  <cp:lastModifiedBy>Thomas Coughlin </cp:lastModifiedBy>
  <cp:revision>114</cp:revision>
  <dcterms:created xsi:type="dcterms:W3CDTF">2015-02-23T00:35:46Z</dcterms:created>
  <dcterms:modified xsi:type="dcterms:W3CDTF">2016-01-29T01:33:09Z</dcterms:modified>
  <cp:category/>
</cp:coreProperties>
</file>