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601200" cy="7315200"/>
  <p:notesSz cx="6858000" cy="9144000"/>
  <p:defaultTextStyle>
    <a:defPPr>
      <a:defRPr lang="en-US"/>
    </a:defPPr>
    <a:lvl1pPr marL="0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3306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6612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49918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33224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16531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99837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83143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66449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6" d="100"/>
          <a:sy n="76" d="100"/>
        </p:scale>
        <p:origin x="-528" y="182"/>
      </p:cViewPr>
      <p:guideLst>
        <p:guide orient="horz" pos="2304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272454"/>
            <a:ext cx="8161020" cy="15680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4145280"/>
            <a:ext cx="672084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3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6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9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33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16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99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83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66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C70F-8E6D-4711-8562-94444C0E353A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112-0C05-4D7A-AC53-02ACA4186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36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C70F-8E6D-4711-8562-94444C0E353A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112-0C05-4D7A-AC53-02ACA4186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137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292948"/>
            <a:ext cx="2160270" cy="624162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0" y="292948"/>
            <a:ext cx="6320790" cy="62416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C70F-8E6D-4711-8562-94444C0E353A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112-0C05-4D7A-AC53-02ACA4186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607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C70F-8E6D-4711-8562-94444C0E353A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112-0C05-4D7A-AC53-02ACA4186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9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700694"/>
            <a:ext cx="8161020" cy="1452880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3100495"/>
            <a:ext cx="8161020" cy="1600199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330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6661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499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332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165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998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831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6644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C70F-8E6D-4711-8562-94444C0E353A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112-0C05-4D7A-AC53-02ACA4186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912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C70F-8E6D-4711-8562-94444C0E353A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112-0C05-4D7A-AC53-02ACA4186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7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637454"/>
            <a:ext cx="4242197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2319867"/>
            <a:ext cx="4242197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1637454"/>
            <a:ext cx="4243864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2319867"/>
            <a:ext cx="4243864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C70F-8E6D-4711-8562-94444C0E353A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112-0C05-4D7A-AC53-02ACA4186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185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C70F-8E6D-4711-8562-94444C0E353A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112-0C05-4D7A-AC53-02ACA4186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014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C70F-8E6D-4711-8562-94444C0E353A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112-0C05-4D7A-AC53-02ACA4186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2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91253"/>
            <a:ext cx="3158729" cy="123952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291254"/>
            <a:ext cx="5367338" cy="624332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" y="1530774"/>
            <a:ext cx="3158729" cy="5003801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C70F-8E6D-4711-8562-94444C0E353A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112-0C05-4D7A-AC53-02ACA4186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85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5120640"/>
            <a:ext cx="5760720" cy="60452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653627"/>
            <a:ext cx="5760720" cy="4389120"/>
          </a:xfrm>
        </p:spPr>
        <p:txBody>
          <a:bodyPr/>
          <a:lstStyle>
            <a:lvl1pPr marL="0" indent="0">
              <a:buNone/>
              <a:defRPr sz="3400"/>
            </a:lvl1pPr>
            <a:lvl2pPr marL="483306" indent="0">
              <a:buNone/>
              <a:defRPr sz="3000"/>
            </a:lvl2pPr>
            <a:lvl3pPr marL="966612" indent="0">
              <a:buNone/>
              <a:defRPr sz="2500"/>
            </a:lvl3pPr>
            <a:lvl4pPr marL="1449918" indent="0">
              <a:buNone/>
              <a:defRPr sz="2100"/>
            </a:lvl4pPr>
            <a:lvl5pPr marL="1933224" indent="0">
              <a:buNone/>
              <a:defRPr sz="2100"/>
            </a:lvl5pPr>
            <a:lvl6pPr marL="2416531" indent="0">
              <a:buNone/>
              <a:defRPr sz="2100"/>
            </a:lvl6pPr>
            <a:lvl7pPr marL="2899837" indent="0">
              <a:buNone/>
              <a:defRPr sz="2100"/>
            </a:lvl7pPr>
            <a:lvl8pPr marL="3383143" indent="0">
              <a:buNone/>
              <a:defRPr sz="2100"/>
            </a:lvl8pPr>
            <a:lvl9pPr marL="3866449" indent="0">
              <a:buNone/>
              <a:defRPr sz="2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5725161"/>
            <a:ext cx="5760720" cy="858519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C70F-8E6D-4711-8562-94444C0E353A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112-0C05-4D7A-AC53-02ACA4186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90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60" y="292947"/>
            <a:ext cx="8641080" cy="1219200"/>
          </a:xfrm>
          <a:prstGeom prst="rect">
            <a:avLst/>
          </a:prstGeom>
        </p:spPr>
        <p:txBody>
          <a:bodyPr vert="horz" lIns="96661" tIns="48331" rIns="96661" bIns="4833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706880"/>
            <a:ext cx="8641080" cy="4827694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0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2C70F-8E6D-4711-8562-94444C0E353A}" type="datetimeFigureOut">
              <a:rPr lang="en-US" smtClean="0"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410" y="6780107"/>
            <a:ext cx="30403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8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E6112-0C05-4D7A-AC53-02ACA4186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045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66612" rtl="0" eaLnBrk="1" latinLnBrk="0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2480" indent="-362480" algn="l" defTabSz="966612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5372" indent="-302066" algn="l" defTabSz="966612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8265" indent="-241653" algn="l" defTabSz="966612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1571" indent="-241653" algn="l" defTabSz="966612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4878" indent="-241653" algn="l" defTabSz="966612" rtl="0" eaLnBrk="1" latinLnBrk="0" hangingPunct="1">
        <a:spcBef>
          <a:spcPct val="20000"/>
        </a:spcBef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58184" indent="-241653" algn="l" defTabSz="96661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1490" indent="-241653" algn="l" defTabSz="96661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24796" indent="-241653" algn="l" defTabSz="96661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08102" indent="-241653" algn="l" defTabSz="96661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306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6612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9918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3224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6531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99837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3143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66449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1540934"/>
            <a:ext cx="8161020" cy="2848187"/>
          </a:xfrm>
        </p:spPr>
        <p:txBody>
          <a:bodyPr>
            <a:normAutofit/>
          </a:bodyPr>
          <a:lstStyle/>
          <a:p>
            <a:r>
              <a:rPr lang="en-US" sz="3400" smtClean="0"/>
              <a:t>Region 6 Awards Program</a:t>
            </a:r>
            <a:br>
              <a:rPr lang="en-US" sz="3400" smtClean="0"/>
            </a:br>
            <a:r>
              <a:rPr lang="en-US" sz="3400" smtClean="0"/>
              <a:t>progress and new changes coming</a:t>
            </a:r>
            <a:r>
              <a:rPr lang="en-US" sz="3400"/>
              <a:t/>
            </a:r>
            <a:br>
              <a:rPr lang="en-US" sz="3400"/>
            </a:br>
            <a:r>
              <a:rPr lang="en-US" sz="3400"/>
              <a:t/>
            </a:r>
            <a:br>
              <a:rPr lang="en-US" sz="3400"/>
            </a:br>
            <a:r>
              <a:rPr lang="en-US" sz="2500"/>
              <a:t>by </a:t>
            </a:r>
            <a:r>
              <a:rPr lang="en-US" sz="2500" smtClean="0"/>
              <a:t>Jeffrey </a:t>
            </a:r>
            <a:r>
              <a:rPr lang="en-US" sz="2500"/>
              <a:t>Pawlan, </a:t>
            </a:r>
            <a:r>
              <a:rPr lang="en-US" sz="2500" smtClean="0"/>
              <a:t>Awards Chair</a:t>
            </a:r>
            <a:endParaRPr lang="en-US" sz="25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4795520"/>
            <a:ext cx="6720840" cy="568960"/>
          </a:xfrm>
        </p:spPr>
        <p:txBody>
          <a:bodyPr>
            <a:normAutofit/>
          </a:bodyPr>
          <a:lstStyle/>
          <a:p>
            <a:r>
              <a:rPr lang="en-US" sz="2500">
                <a:solidFill>
                  <a:schemeClr val="tx1"/>
                </a:solidFill>
              </a:rPr>
              <a:t>Nov. 5, 2016 Excom meeting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696" y="5543296"/>
            <a:ext cx="1665808" cy="87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121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09600"/>
            <a:ext cx="9128760" cy="601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smtClean="0"/>
              <a:t>7 Region 6 awards will be presented at the R6 conference on Jan 28.</a:t>
            </a:r>
          </a:p>
          <a:p>
            <a:pPr marL="0" indent="0">
              <a:buNone/>
            </a:pPr>
            <a:r>
              <a:rPr lang="en-US" smtClean="0"/>
              <a:t>but the awards program was sparcely supported by Sections this year</a:t>
            </a:r>
            <a:endParaRPr lang="en-US" dirty="0"/>
          </a:p>
          <a:p>
            <a:r>
              <a:rPr lang="en-US" sz="3000" smtClean="0"/>
              <a:t>Zero awards in the entire NW Area. The Area Awards chair did nothing at all.</a:t>
            </a:r>
          </a:p>
          <a:p>
            <a:r>
              <a:rPr lang="en-US" sz="3000" smtClean="0"/>
              <a:t>One Chair did not follow the written rules.</a:t>
            </a:r>
            <a:endParaRPr lang="en-US" sz="3000" dirty="0"/>
          </a:p>
          <a:p>
            <a:r>
              <a:rPr lang="en-US" sz="3000" smtClean="0"/>
              <a:t>Dependence on Area Awards Chairs to see if Sections were actively participating did not work.</a:t>
            </a:r>
            <a:endParaRPr lang="en-US" sz="3000" dirty="0"/>
          </a:p>
          <a:p>
            <a:r>
              <a:rPr lang="en-US" sz="3000" smtClean="0"/>
              <a:t>Fewer volunteers are in the Section Excoms</a:t>
            </a:r>
            <a:endParaRPr lang="en-US" sz="3000" dirty="0"/>
          </a:p>
          <a:p>
            <a:r>
              <a:rPr lang="en-US" sz="3000" smtClean="0"/>
              <a:t>Many Section webpages missing or out of date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966064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762000"/>
            <a:ext cx="8641080" cy="914400"/>
          </a:xfrm>
        </p:spPr>
        <p:txBody>
          <a:bodyPr/>
          <a:lstStyle/>
          <a:p>
            <a:r>
              <a:rPr lang="en-US" smtClean="0"/>
              <a:t>Discussion with Kathleen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1923626"/>
            <a:ext cx="8641080" cy="4019974"/>
          </a:xfrm>
        </p:spPr>
        <p:txBody>
          <a:bodyPr>
            <a:normAutofit fontScale="92500" lnSpcReduction="10000"/>
          </a:bodyPr>
          <a:lstStyle/>
          <a:p>
            <a:r>
              <a:rPr lang="en-US" sz="3900" b="1" smtClean="0"/>
              <a:t>Kathleen asked me to delete the Area awards program in 2017.</a:t>
            </a:r>
          </a:p>
          <a:p>
            <a:r>
              <a:rPr lang="en-US" sz="3900" b="1" smtClean="0"/>
              <a:t>This will eliminate an unneeded step and reduce the reliance on those volunteer positions.</a:t>
            </a:r>
          </a:p>
          <a:p>
            <a:r>
              <a:rPr lang="en-US" sz="3900" b="1" smtClean="0"/>
              <a:t>No other Region in the world has an Area awards program.</a:t>
            </a:r>
            <a:endParaRPr lang="en-US" sz="3900" b="1" smtClean="0"/>
          </a:p>
          <a:p>
            <a:pPr marL="483306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743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990600"/>
            <a:ext cx="8641080" cy="762000"/>
          </a:xfrm>
        </p:spPr>
        <p:txBody>
          <a:bodyPr>
            <a:normAutofit/>
          </a:bodyPr>
          <a:lstStyle/>
          <a:p>
            <a:r>
              <a:rPr lang="en-US" sz="4000" smtClean="0"/>
              <a:t>New Changes to Section Awards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2133600"/>
            <a:ext cx="8641080" cy="3505200"/>
          </a:xfrm>
        </p:spPr>
        <p:txBody>
          <a:bodyPr>
            <a:normAutofit fontScale="92500" lnSpcReduction="10000"/>
          </a:bodyPr>
          <a:lstStyle/>
          <a:p>
            <a:r>
              <a:rPr lang="en-US" sz="3900" b="1" smtClean="0"/>
              <a:t>I will interface directly with all 35 Sections.</a:t>
            </a:r>
          </a:p>
          <a:p>
            <a:pPr lvl="1"/>
            <a:r>
              <a:rPr lang="en-US" b="1" smtClean="0"/>
              <a:t>I will ask each Section to have an Awards program.</a:t>
            </a:r>
          </a:p>
          <a:p>
            <a:pPr lvl="1"/>
            <a:r>
              <a:rPr lang="en-US" b="1" smtClean="0"/>
              <a:t>I will ask every Section to have an up-to-date website with an awards page.</a:t>
            </a:r>
          </a:p>
          <a:p>
            <a:pPr lvl="1"/>
            <a:r>
              <a:rPr lang="en-US" b="1" smtClean="0"/>
              <a:t>I will assist each and follow their progress. </a:t>
            </a:r>
            <a:endParaRPr lang="en-US" b="1" smtClean="0"/>
          </a:p>
        </p:txBody>
      </p:sp>
    </p:spTree>
    <p:extLst>
      <p:ext uri="{BB962C8B-B14F-4D97-AF65-F5344CB8AC3E}">
        <p14:creationId xmlns:p14="http://schemas.microsoft.com/office/powerpoint/2010/main" val="1041299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1295400"/>
            <a:ext cx="8641080" cy="762000"/>
          </a:xfrm>
        </p:spPr>
        <p:txBody>
          <a:bodyPr>
            <a:normAutofit/>
          </a:bodyPr>
          <a:lstStyle/>
          <a:p>
            <a:r>
              <a:rPr lang="en-US" sz="4000" smtClean="0"/>
              <a:t>New Changes to R6 Awards Program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2514600"/>
            <a:ext cx="8641080" cy="3124200"/>
          </a:xfrm>
        </p:spPr>
        <p:txBody>
          <a:bodyPr>
            <a:normAutofit fontScale="92500" lnSpcReduction="10000"/>
          </a:bodyPr>
          <a:lstStyle/>
          <a:p>
            <a:r>
              <a:rPr lang="en-US" sz="3900" b="1" smtClean="0"/>
              <a:t>I will call for volunteers to be my R6 awards committee.</a:t>
            </a:r>
          </a:p>
          <a:p>
            <a:pPr lvl="1"/>
            <a:r>
              <a:rPr lang="en-US" sz="3500" b="1" smtClean="0"/>
              <a:t>pick up to 10, if available.</a:t>
            </a:r>
          </a:p>
          <a:p>
            <a:pPr lvl="1"/>
            <a:r>
              <a:rPr lang="en-US" sz="3500" b="1" smtClean="0"/>
              <a:t>I will interview each applicant to make sure they have the time and motivation to do the work.</a:t>
            </a:r>
          </a:p>
        </p:txBody>
      </p:sp>
    </p:spTree>
    <p:extLst>
      <p:ext uri="{BB962C8B-B14F-4D97-AF65-F5344CB8AC3E}">
        <p14:creationId xmlns:p14="http://schemas.microsoft.com/office/powerpoint/2010/main" val="2909328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1295400"/>
            <a:ext cx="8641080" cy="762000"/>
          </a:xfrm>
        </p:spPr>
        <p:txBody>
          <a:bodyPr>
            <a:normAutofit/>
          </a:bodyPr>
          <a:lstStyle/>
          <a:p>
            <a:r>
              <a:rPr lang="en-US" sz="4000" smtClean="0"/>
              <a:t>New Changes to R6 Awards Program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2514600"/>
            <a:ext cx="8641080" cy="3581400"/>
          </a:xfrm>
        </p:spPr>
        <p:txBody>
          <a:bodyPr>
            <a:normAutofit fontScale="92500" lnSpcReduction="10000"/>
          </a:bodyPr>
          <a:lstStyle/>
          <a:p>
            <a:r>
              <a:rPr lang="en-US" sz="3900" b="1" smtClean="0"/>
              <a:t>We will add a few new award categories that will flow smoothly into the MGA and IEEE-USA awards program.</a:t>
            </a:r>
          </a:p>
          <a:p>
            <a:pPr lvl="1"/>
            <a:r>
              <a:rPr lang="en-US" sz="3500" b="1" smtClean="0"/>
              <a:t>They will still need to submit separately for those awards on the MGA and the IEEE-USA sites.</a:t>
            </a:r>
          </a:p>
        </p:txBody>
      </p:sp>
    </p:spTree>
    <p:extLst>
      <p:ext uri="{BB962C8B-B14F-4D97-AF65-F5344CB8AC3E}">
        <p14:creationId xmlns:p14="http://schemas.microsoft.com/office/powerpoint/2010/main" val="3522141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1143000"/>
            <a:ext cx="8641080" cy="762000"/>
          </a:xfrm>
        </p:spPr>
        <p:txBody>
          <a:bodyPr>
            <a:normAutofit/>
          </a:bodyPr>
          <a:lstStyle/>
          <a:p>
            <a:r>
              <a:rPr lang="en-US" sz="4000" smtClean="0"/>
              <a:t>New Changes to R6 Awards Program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2209800"/>
            <a:ext cx="8641080" cy="4419600"/>
          </a:xfrm>
        </p:spPr>
        <p:txBody>
          <a:bodyPr>
            <a:normAutofit fontScale="92500" lnSpcReduction="10000"/>
          </a:bodyPr>
          <a:lstStyle/>
          <a:p>
            <a:r>
              <a:rPr lang="en-US" sz="3900" b="1" smtClean="0"/>
              <a:t>We will require 2 endorsements for all awards to individuals.</a:t>
            </a:r>
          </a:p>
          <a:p>
            <a:pPr lvl="1"/>
            <a:r>
              <a:rPr lang="en-US" sz="3100" b="1" smtClean="0"/>
              <a:t>this is the same process that the MGA and IEEE-USA require.</a:t>
            </a:r>
          </a:p>
          <a:p>
            <a:pPr lvl="1"/>
            <a:r>
              <a:rPr lang="en-US" sz="3100" b="1" smtClean="0"/>
              <a:t>I will create online endorsement questionairres so that this process is easy.</a:t>
            </a:r>
          </a:p>
          <a:p>
            <a:r>
              <a:rPr lang="en-US" sz="3500" b="1" smtClean="0"/>
              <a:t>I will look at converting all nomination forms into online IEEE Fluid Review forms like the MGA uses.</a:t>
            </a:r>
          </a:p>
        </p:txBody>
      </p:sp>
    </p:spTree>
    <p:extLst>
      <p:ext uri="{BB962C8B-B14F-4D97-AF65-F5344CB8AC3E}">
        <p14:creationId xmlns:p14="http://schemas.microsoft.com/office/powerpoint/2010/main" val="190646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ead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</TotalTime>
  <Words>335</Words>
  <Application>Microsoft Office PowerPoint</Application>
  <PresentationFormat>Custom</PresentationFormat>
  <Paragraphs>30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Region 6 Awards Program progress and new changes coming  by Jeffrey Pawlan, Awards Chair</vt:lpstr>
      <vt:lpstr>PowerPoint Presentation</vt:lpstr>
      <vt:lpstr>Discussion with Kathleen</vt:lpstr>
      <vt:lpstr>New Changes to Section Awards</vt:lpstr>
      <vt:lpstr>New Changes to R6 Awards Program</vt:lpstr>
      <vt:lpstr>New Changes to R6 Awards Program</vt:lpstr>
      <vt:lpstr>New Changes to R6 Awards Program</vt:lpstr>
    </vt:vector>
  </TitlesOfParts>
  <Company>Pawlan Communications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Monthly Newsletter and Suggestions for the Revised R6 Website  by Joe Decuir, secretary and Jeffrey Pawlan, Publications Chair (ret)</dc:title>
  <dc:creator>Jeffrey Pawlan</dc:creator>
  <cp:lastModifiedBy>Jeffrey Pawlan</cp:lastModifiedBy>
  <cp:revision>12</cp:revision>
  <dcterms:created xsi:type="dcterms:W3CDTF">2016-10-29T22:40:48Z</dcterms:created>
  <dcterms:modified xsi:type="dcterms:W3CDTF">2016-11-01T19:25:46Z</dcterms:modified>
</cp:coreProperties>
</file>