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5" r:id="rId4"/>
    <p:sldId id="268" r:id="rId5"/>
    <p:sldId id="266" r:id="rId6"/>
    <p:sldId id="267" r:id="rId7"/>
    <p:sldId id="271" r:id="rId8"/>
    <p:sldId id="269" r:id="rId9"/>
    <p:sldId id="270" r:id="rId10"/>
    <p:sldId id="259" r:id="rId11"/>
    <p:sldId id="260" r:id="rId12"/>
    <p:sldId id="262" r:id="rId13"/>
    <p:sldId id="263" r:id="rId14"/>
    <p:sldId id="264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33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EEE_TAG_BLU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6019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822325"/>
            <a:ext cx="7162800" cy="1143000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1588" y="3962400"/>
            <a:ext cx="3919537" cy="1752600"/>
          </a:xfr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2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E9CD9-D865-4373-B9CE-6AF403E7E359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EC141A-E8F3-432C-8BFB-A340C6F1389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44D9C-A256-46F0-A1BA-A87873790859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664C69-AF61-4D36-B5E7-8A654D4A0C5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D8BF3-7772-466E-8072-F4A17FDCC555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D2B0602-A6BB-40B2-B963-7A58C6AEFEE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75" y="60960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76275" y="200025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76775" y="200025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76775" y="413385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66750" y="59055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9812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9812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41148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0100" y="41148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9055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5325" y="198120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95825" y="19812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95825" y="4114800"/>
            <a:ext cx="38481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75" y="609600"/>
            <a:ext cx="7848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98120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Clr>
                <a:schemeClr val="tx1">
                  <a:lumMod val="65000"/>
                  <a:lumOff val="35000"/>
                </a:schemeClr>
              </a:buClr>
              <a:defRPr/>
            </a:lvl2pPr>
            <a:lvl3pPr>
              <a:buClr>
                <a:schemeClr val="tx1">
                  <a:lumMod val="65000"/>
                  <a:lumOff val="35000"/>
                </a:schemeClr>
              </a:buClr>
              <a:defRPr/>
            </a:lvl3pPr>
            <a:lvl4pPr>
              <a:buClr>
                <a:schemeClr val="tx1">
                  <a:lumMod val="65000"/>
                  <a:lumOff val="35000"/>
                </a:schemeClr>
              </a:buClr>
              <a:defRPr/>
            </a:lvl4pPr>
            <a:lvl5pPr>
              <a:buClr>
                <a:schemeClr val="tx1">
                  <a:lumMod val="65000"/>
                  <a:lumOff val="35000"/>
                </a:schemeClr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FA95A-D8A4-441D-8044-01D039E0FD3F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BE480D-C3C6-418C-B201-12F4218435F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8E336-1F32-44F0-9D2C-E631373D4E10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5E4DD2-E7B3-4213-A6CA-16609E03C63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F6B46-BFCC-4A3E-8395-8BD78ED0389E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81DE3C-58F4-4775-A20A-A65C0AFA1A7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513D9-E63C-48FB-B35C-F1D36D160FCC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6BE394-C246-466A-989D-B3FDE5B0F86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6FB89-38C6-410D-BC01-28835A62BC16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A45052-4198-4B14-B4D6-DFB8C41FB9D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B6E90-3770-4C8A-BE52-5323C78F9B2A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4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639FA1-299C-4F04-9C3C-0E38E26C17F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0E4C3-8E3A-41D8-9E76-447569827ADF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3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E3354F6-7E59-4133-8D33-77BCC7ADBE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8E391-D058-4738-80C9-142CA1485118}" type="datetime1">
              <a:rPr lang="en-US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F6CEC37-FD0E-4B83-B657-A627E11D865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1219200" y="6172200"/>
            <a:ext cx="312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charset="0"/>
                <a:ea typeface="ＭＳ Ｐゴシック" pitchFamily="-112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177CA5F-AAE4-44C3-90D7-3292774AB029}" type="datetime1">
              <a:rPr lang="en-US"/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11/4/2016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533400" y="6172200"/>
            <a:ext cx="685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D3C4308-49FD-4024-B612-5A3540BE38B5}" type="slidenum">
              <a:rPr lang="en-US" altLang="en-US">
                <a:latin typeface="Arial" charset="0"/>
                <a:ea typeface="ＭＳ Ｐゴシック" pitchFamily="-112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latin typeface="Arial" charset="0"/>
              <a:ea typeface="ＭＳ Ｐゴシック" pitchFamily="-112" charset="-128"/>
            </a:endParaRPr>
          </a:p>
        </p:txBody>
      </p:sp>
      <p:pic>
        <p:nvPicPr>
          <p:cNvPr id="1030" name="Picture 7" descr="IEEE_TAG_BLUE.png"/>
          <p:cNvPicPr>
            <a:picLocks noChangeAspect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01000" y="5924550"/>
            <a:ext cx="91440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ＭＳ Ｐゴシック" pitchFamily="-112" charset="-128"/>
          <a:cs typeface="ＭＳ Ｐゴシック" pitchFamily="-112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28" charset="-128"/>
          <a:cs typeface="ＭＳ Ｐゴシック" pitchFamily="2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28" charset="-128"/>
          <a:cs typeface="ＭＳ Ｐゴシック" pitchFamily="2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28" charset="-128"/>
          <a:cs typeface="ＭＳ Ｐゴシック" pitchFamily="2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Verdana" pitchFamily="-112" charset="0"/>
          <a:ea typeface="ＭＳ Ｐゴシック" pitchFamily="28" charset="-128"/>
          <a:cs typeface="ＭＳ Ｐゴシック" pitchFamily="28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pitchFamily="28" charset="0"/>
          <a:ea typeface="ＭＳ Ｐゴシック" pitchFamily="28" charset="-128"/>
          <a:cs typeface="ＭＳ Ｐゴシック" pitchFamily="2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Blip>
          <a:blip r:embed="rId20"/>
        </a:buBlip>
        <a:defRPr sz="2800">
          <a:solidFill>
            <a:schemeClr val="tx1"/>
          </a:solidFill>
          <a:latin typeface="+mn-lt"/>
          <a:ea typeface="ＭＳ Ｐゴシック" pitchFamily="-112" charset="-128"/>
          <a:cs typeface="ＭＳ Ｐゴシック" pitchFamily="-112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95959"/>
        </a:buClr>
        <a:buChar char="–"/>
        <a:defRPr sz="2600">
          <a:solidFill>
            <a:schemeClr val="tx1"/>
          </a:solidFill>
          <a:latin typeface="+mn-lt"/>
          <a:ea typeface="ＭＳ Ｐゴシック" pitchFamily="-112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595959"/>
        </a:buClr>
        <a:buFont typeface="Wingdings" pitchFamily="-112" charset="2"/>
        <a:buChar char="§"/>
        <a:defRPr sz="2200">
          <a:solidFill>
            <a:schemeClr val="tx1"/>
          </a:solidFill>
          <a:latin typeface="+mn-lt"/>
          <a:ea typeface="ＭＳ Ｐゴシック" pitchFamily="-112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95959"/>
        </a:buClr>
        <a:buChar char="–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595959"/>
        </a:buClr>
        <a:buFont typeface="Wingdings" pitchFamily="-112" charset="2"/>
        <a:buChar char="§"/>
        <a:defRPr>
          <a:solidFill>
            <a:schemeClr val="tx1"/>
          </a:solidFill>
          <a:latin typeface="+mn-lt"/>
          <a:ea typeface="ＭＳ Ｐゴシック" pitchFamily="-112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8" charset="2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Region 6</a:t>
            </a:r>
            <a:br>
              <a:rPr lang="en-US" altLang="en-US" dirty="0" smtClean="0"/>
            </a:br>
            <a:r>
              <a:rPr lang="en-US" altLang="en-US" dirty="0" smtClean="0"/>
              <a:t>Conferences &amp; Expos</a:t>
            </a:r>
          </a:p>
        </p:txBody>
      </p:sp>
      <p:sp>
        <p:nvSpPr>
          <p:cNvPr id="13315" name="Subtitle 6"/>
          <p:cNvSpPr>
            <a:spLocks noGrp="1"/>
          </p:cNvSpPr>
          <p:nvPr>
            <p:ph type="subTitle" idx="1"/>
          </p:nvPr>
        </p:nvSpPr>
        <p:spPr>
          <a:xfrm>
            <a:off x="1271588" y="3962400"/>
            <a:ext cx="5053012" cy="1905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R6 </a:t>
            </a:r>
            <a:r>
              <a:rPr lang="en-US" altLang="en-US" dirty="0" err="1" smtClean="0"/>
              <a:t>Excom</a:t>
            </a:r>
            <a:r>
              <a:rPr lang="en-US" altLang="en-US" dirty="0" smtClean="0"/>
              <a:t> - 5 November 2016</a:t>
            </a:r>
          </a:p>
          <a:p>
            <a:pPr eaLnBrk="1" hangingPunct="1">
              <a:buFont typeface="Wingdings" pitchFamily="-112" charset="2"/>
              <a:buNone/>
            </a:pPr>
            <a:endParaRPr lang="en-US" altLang="en-US" dirty="0" smtClean="0"/>
          </a:p>
          <a:p>
            <a:pPr eaLnBrk="1" hangingPunct="1">
              <a:buFont typeface="Wingdings" pitchFamily="-112" charset="2"/>
              <a:buNone/>
            </a:pPr>
            <a:r>
              <a:rPr lang="en-US" altLang="en-US" dirty="0" smtClean="0"/>
              <a:t>Ed Perkins</a:t>
            </a:r>
          </a:p>
          <a:p>
            <a:pPr eaLnBrk="1" hangingPunct="1">
              <a:buFont typeface="Wingdings" pitchFamily="-112" charset="2"/>
              <a:buNone/>
            </a:pPr>
            <a:r>
              <a:rPr lang="en-US" altLang="en-US" dirty="0" smtClean="0"/>
              <a:t>R6 Conferences Coordinator</a:t>
            </a:r>
          </a:p>
          <a:p>
            <a:pPr eaLnBrk="1" hangingPunct="1">
              <a:buFont typeface="Wingdings" pitchFamily="-112" charset="2"/>
              <a:buNone/>
            </a:pPr>
            <a:r>
              <a:rPr lang="en-US" altLang="en-US" dirty="0" smtClean="0"/>
              <a:t>e.perkins@ieee.org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419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GHTC Strategy</a:t>
            </a:r>
          </a:p>
          <a:p>
            <a:pPr lvl="1"/>
            <a:r>
              <a:rPr lang="en-US" dirty="0" smtClean="0"/>
              <a:t>Flagship IEEE HT Conference – see IEEE tagline</a:t>
            </a:r>
          </a:p>
          <a:p>
            <a:pPr lvl="1"/>
            <a:r>
              <a:rPr lang="en-US" dirty="0" smtClean="0"/>
              <a:t>Focus on NGOs, Research, Practitioners, Funders </a:t>
            </a:r>
          </a:p>
          <a:p>
            <a:pPr lvl="1"/>
            <a:r>
              <a:rPr lang="en-US" dirty="0" smtClean="0"/>
              <a:t>Not use normal “conference model” (pay to publish)</a:t>
            </a:r>
          </a:p>
          <a:p>
            <a:pPr lvl="1"/>
            <a:r>
              <a:rPr lang="en-US" dirty="0" smtClean="0"/>
              <a:t>Initial concept – travel grants for NGOs et al</a:t>
            </a:r>
          </a:p>
          <a:p>
            <a:pPr lvl="1"/>
            <a:r>
              <a:rPr lang="en-US" dirty="0" smtClean="0"/>
              <a:t>Reliance on grants – IEEE, NASA, etc</a:t>
            </a:r>
          </a:p>
          <a:p>
            <a:pPr lvl="1"/>
            <a:r>
              <a:rPr lang="en-US" dirty="0" smtClean="0"/>
              <a:t>Initial concept of satellites to manage brand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SusTech</a:t>
            </a:r>
            <a:r>
              <a:rPr lang="en-US" dirty="0" smtClean="0"/>
              <a:t> Strategy</a:t>
            </a:r>
          </a:p>
          <a:p>
            <a:pPr lvl="1"/>
            <a:r>
              <a:rPr lang="en-US" dirty="0" smtClean="0"/>
              <a:t>Provide forum in IEEE for Sustainability</a:t>
            </a:r>
          </a:p>
          <a:p>
            <a:pPr lvl="1"/>
            <a:r>
              <a:rPr lang="en-US" dirty="0" smtClean="0"/>
              <a:t>Subtitle: Engineering and the Environment</a:t>
            </a:r>
          </a:p>
          <a:p>
            <a:pPr lvl="1"/>
            <a:r>
              <a:rPr lang="en-US" dirty="0" smtClean="0"/>
              <a:t>Focus on technologies and social implications</a:t>
            </a:r>
          </a:p>
          <a:p>
            <a:pPr lvl="1"/>
            <a:r>
              <a:rPr lang="en-US" dirty="0" smtClean="0"/>
              <a:t>Balance with invited as well as contributed sessions</a:t>
            </a:r>
          </a:p>
          <a:p>
            <a:pPr lvl="1"/>
            <a:r>
              <a:rPr lang="en-US" dirty="0" smtClean="0"/>
              <a:t>Build co-sponsors with IEEE and non-IEEE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for 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1534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GHTC</a:t>
            </a:r>
          </a:p>
          <a:p>
            <a:pPr lvl="1"/>
            <a:r>
              <a:rPr lang="en-US" dirty="0" smtClean="0"/>
              <a:t>Funding – grants</a:t>
            </a:r>
          </a:p>
          <a:p>
            <a:pPr lvl="1"/>
            <a:r>
              <a:rPr lang="en-US" dirty="0" smtClean="0"/>
              <a:t>Participation – authors and practitioners</a:t>
            </a:r>
          </a:p>
          <a:p>
            <a:pPr lvl="1"/>
            <a:r>
              <a:rPr lang="en-US" dirty="0" smtClean="0"/>
              <a:t>Strength of program</a:t>
            </a:r>
          </a:p>
          <a:p>
            <a:pPr lvl="1"/>
            <a:r>
              <a:rPr lang="en-US" dirty="0" smtClean="0"/>
              <a:t>Recognition/relationship by HAC</a:t>
            </a:r>
          </a:p>
          <a:p>
            <a:pPr lvl="1"/>
            <a:r>
              <a:rPr lang="en-US" dirty="0" smtClean="0"/>
              <a:t>Ongoing leadership team</a:t>
            </a:r>
          </a:p>
          <a:p>
            <a:r>
              <a:rPr lang="en-US" dirty="0" err="1" smtClean="0"/>
              <a:t>SusTech</a:t>
            </a:r>
            <a:endParaRPr lang="en-US" dirty="0" smtClean="0"/>
          </a:p>
          <a:p>
            <a:pPr lvl="1"/>
            <a:r>
              <a:rPr lang="en-US" dirty="0" smtClean="0"/>
              <a:t>Build conference – authors, practitioners, partners, exhibits/patrons</a:t>
            </a:r>
          </a:p>
          <a:p>
            <a:pPr lvl="1"/>
            <a:r>
              <a:rPr lang="en-US" dirty="0" smtClean="0"/>
              <a:t>Expand co-sponsors (USA, SSIT)</a:t>
            </a:r>
          </a:p>
          <a:p>
            <a:pPr lvl="1"/>
            <a:r>
              <a:rPr lang="en-US" dirty="0" smtClean="0"/>
              <a:t>Build audience/attendance</a:t>
            </a:r>
          </a:p>
          <a:p>
            <a:pPr lvl="1"/>
            <a:r>
              <a:rPr lang="en-US" dirty="0" smtClean="0"/>
              <a:t>Ongoing leadership team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GHTC – San Jose, Oct 19-22</a:t>
            </a:r>
          </a:p>
          <a:p>
            <a:pPr lvl="1"/>
            <a:r>
              <a:rPr lang="en-US" dirty="0" smtClean="0"/>
              <a:t>Advisory Committee</a:t>
            </a:r>
          </a:p>
          <a:p>
            <a:pPr lvl="1"/>
            <a:r>
              <a:rPr lang="en-US" dirty="0" smtClean="0"/>
              <a:t>Chair, Vice Chair, Treasurer </a:t>
            </a:r>
          </a:p>
          <a:p>
            <a:pPr lvl="1"/>
            <a:r>
              <a:rPr lang="en-US" dirty="0" smtClean="0"/>
              <a:t>Need to fill out key committee slots</a:t>
            </a:r>
          </a:p>
          <a:p>
            <a:pPr lvl="1"/>
            <a:r>
              <a:rPr lang="en-US" dirty="0" smtClean="0"/>
              <a:t>Need </a:t>
            </a:r>
            <a:r>
              <a:rPr lang="en-US" dirty="0" smtClean="0"/>
              <a:t>venue</a:t>
            </a:r>
            <a:endParaRPr lang="en-US" dirty="0" smtClean="0"/>
          </a:p>
          <a:p>
            <a:pPr lvl="1"/>
            <a:r>
              <a:rPr lang="en-US" dirty="0" smtClean="0"/>
              <a:t>Need Timeline, MOU, TCS, CFP, ICX</a:t>
            </a:r>
          </a:p>
          <a:p>
            <a:r>
              <a:rPr lang="en-US" dirty="0" err="1" smtClean="0"/>
              <a:t>SusTech</a:t>
            </a:r>
            <a:r>
              <a:rPr lang="en-US" dirty="0" smtClean="0"/>
              <a:t> – Phoenix</a:t>
            </a:r>
          </a:p>
          <a:p>
            <a:pPr lvl="1"/>
            <a:r>
              <a:rPr lang="en-US" dirty="0" smtClean="0"/>
              <a:t>Need to work on venue &amp; date </a:t>
            </a:r>
          </a:p>
          <a:p>
            <a:pPr lvl="1"/>
            <a:r>
              <a:rPr lang="en-US" dirty="0" smtClean="0"/>
              <a:t>Need to fill key committee – chair, program</a:t>
            </a:r>
          </a:p>
          <a:p>
            <a:pPr lvl="1"/>
            <a:r>
              <a:rPr lang="en-US" dirty="0" smtClean="0"/>
              <a:t>Need Timeline, MOU, TCS, CFP, ICX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2018 and 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8001000" cy="42672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Ongoing management and support – the ‘institutional vision’ thing</a:t>
            </a:r>
          </a:p>
          <a:p>
            <a:pPr lvl="0"/>
            <a:r>
              <a:rPr lang="en-US" dirty="0" smtClean="0"/>
              <a:t>Development lead time – need &gt; 12 months</a:t>
            </a:r>
          </a:p>
          <a:p>
            <a:pPr lvl="0"/>
            <a:r>
              <a:rPr lang="en-US" dirty="0" err="1" smtClean="0"/>
              <a:t>Siting</a:t>
            </a:r>
            <a:r>
              <a:rPr lang="en-US" dirty="0" smtClean="0"/>
              <a:t>/venue selection – time consuming</a:t>
            </a:r>
          </a:p>
          <a:p>
            <a:pPr lvl="0"/>
            <a:r>
              <a:rPr lang="en-US" dirty="0" smtClean="0"/>
              <a:t>Chair selection – lack of bench</a:t>
            </a:r>
          </a:p>
          <a:p>
            <a:pPr lvl="0"/>
            <a:r>
              <a:rPr lang="en-US" dirty="0" smtClean="0"/>
              <a:t>Program Chair selection - ditto</a:t>
            </a:r>
          </a:p>
          <a:p>
            <a:pPr lvl="0"/>
            <a:r>
              <a:rPr lang="en-US" dirty="0" smtClean="0"/>
              <a:t>Track Chairs</a:t>
            </a:r>
          </a:p>
          <a:p>
            <a:pPr lvl="0"/>
            <a:r>
              <a:rPr lang="en-US" dirty="0" smtClean="0"/>
              <a:t>Reviewers</a:t>
            </a:r>
          </a:p>
          <a:p>
            <a:pPr lvl="0"/>
            <a:r>
              <a:rPr lang="en-US" dirty="0" smtClean="0"/>
              <a:t>Sponsors (e.g. TCS, FCS) – longer term</a:t>
            </a:r>
          </a:p>
          <a:p>
            <a:pPr lvl="0"/>
            <a:r>
              <a:rPr lang="en-US" dirty="0" smtClean="0"/>
              <a:t>Patrons &amp; Exhibitors – lead time; portfolio approach?</a:t>
            </a:r>
          </a:p>
          <a:p>
            <a:pPr lvl="0"/>
            <a:r>
              <a:rPr lang="en-US" dirty="0" smtClean="0"/>
              <a:t>Advisory – need technical as well as ops advice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Conferences </a:t>
            </a:r>
            <a:r>
              <a:rPr lang="en-US" dirty="0" smtClean="0"/>
              <a:t>Futures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R6 Conference Committee</a:t>
            </a:r>
          </a:p>
          <a:p>
            <a:r>
              <a:rPr lang="en-US" dirty="0" smtClean="0"/>
              <a:t>Membership: Past chairs &amp; future chairs</a:t>
            </a:r>
          </a:p>
          <a:p>
            <a:r>
              <a:rPr lang="en-US" dirty="0" smtClean="0"/>
              <a:t>Address common issues for conferences</a:t>
            </a:r>
          </a:p>
          <a:p>
            <a:pPr lvl="1"/>
            <a:r>
              <a:rPr lang="en-US" dirty="0" err="1" smtClean="0"/>
              <a:t>Siting</a:t>
            </a:r>
            <a:endParaRPr lang="en-US" dirty="0" smtClean="0"/>
          </a:p>
          <a:p>
            <a:pPr lvl="1"/>
            <a:r>
              <a:rPr lang="en-US" dirty="0" smtClean="0"/>
              <a:t>Venues</a:t>
            </a:r>
          </a:p>
          <a:p>
            <a:pPr lvl="1"/>
            <a:r>
              <a:rPr lang="en-US" dirty="0" smtClean="0"/>
              <a:t>Contracts</a:t>
            </a:r>
          </a:p>
          <a:p>
            <a:pPr lvl="1"/>
            <a:r>
              <a:rPr lang="en-US" dirty="0" smtClean="0"/>
              <a:t>Technical foci and consistency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286000" y="1981200"/>
            <a:ext cx="47244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C00000"/>
                </a:solidFill>
              </a:rPr>
              <a:t>Thank You.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Questions?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R6 Conferences &amp; Expos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8534400" cy="4114800"/>
          </a:xfrm>
        </p:spPr>
        <p:txBody>
          <a:bodyPr/>
          <a:lstStyle/>
          <a:p>
            <a:r>
              <a:rPr lang="en-US" dirty="0" smtClean="0"/>
              <a:t>GHTC – 6</a:t>
            </a:r>
            <a:r>
              <a:rPr lang="en-US" baseline="30000" dirty="0" smtClean="0"/>
              <a:t>th</a:t>
            </a:r>
            <a:r>
              <a:rPr lang="en-US" dirty="0" smtClean="0"/>
              <a:t> year – Held Oct. 13-16</a:t>
            </a:r>
          </a:p>
          <a:p>
            <a:r>
              <a:rPr lang="en-US" dirty="0" err="1" smtClean="0"/>
              <a:t>SusTech</a:t>
            </a:r>
            <a:r>
              <a:rPr lang="en-US" dirty="0" smtClean="0"/>
              <a:t> – 4</a:t>
            </a:r>
            <a:r>
              <a:rPr lang="en-US" baseline="30000" dirty="0" smtClean="0"/>
              <a:t>th</a:t>
            </a:r>
            <a:r>
              <a:rPr lang="en-US" dirty="0" smtClean="0"/>
              <a:t> year – Held Oct. 9-11</a:t>
            </a:r>
          </a:p>
          <a:p>
            <a:r>
              <a:rPr lang="en-US" dirty="0" smtClean="0"/>
              <a:t>Rising Stars – 3</a:t>
            </a:r>
            <a:r>
              <a:rPr lang="en-US" baseline="30000" dirty="0" smtClean="0"/>
              <a:t>rd</a:t>
            </a:r>
            <a:r>
              <a:rPr lang="en-US" dirty="0" smtClean="0"/>
              <a:t> year - Jan. 2017</a:t>
            </a:r>
          </a:p>
          <a:p>
            <a:r>
              <a:rPr lang="en-US" dirty="0" smtClean="0"/>
              <a:t>Career &amp; Talent Expo – 2</a:t>
            </a:r>
            <a:r>
              <a:rPr lang="en-US" baseline="30000" dirty="0" smtClean="0"/>
              <a:t>nd</a:t>
            </a:r>
            <a:r>
              <a:rPr lang="en-US" dirty="0" smtClean="0"/>
              <a:t> year</a:t>
            </a:r>
          </a:p>
          <a:p>
            <a:r>
              <a:rPr lang="en-US" dirty="0" smtClean="0"/>
              <a:t>Virtual &amp; Hybrid Events - developing</a:t>
            </a:r>
          </a:p>
          <a:p>
            <a:endParaRPr lang="en-US" dirty="0" smtClean="0"/>
          </a:p>
          <a:p>
            <a:r>
              <a:rPr lang="en-US" dirty="0" smtClean="0"/>
              <a:t>GHTC and </a:t>
            </a:r>
            <a:r>
              <a:rPr lang="en-US" dirty="0" err="1" smtClean="0"/>
              <a:t>SusTech</a:t>
            </a:r>
            <a:r>
              <a:rPr lang="en-US" dirty="0" smtClean="0"/>
              <a:t> are core to IEEE mission</a:t>
            </a:r>
          </a:p>
          <a:p>
            <a:r>
              <a:rPr lang="en-US" dirty="0" smtClean="0"/>
              <a:t>3-5 years to establish sustainable event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SusTech</a:t>
            </a:r>
            <a:r>
              <a:rPr lang="en-US" dirty="0" smtClean="0"/>
              <a:t>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8153400" cy="4267200"/>
          </a:xfrm>
        </p:spPr>
        <p:txBody>
          <a:bodyPr/>
          <a:lstStyle/>
          <a:p>
            <a:r>
              <a:rPr lang="en-US" dirty="0" smtClean="0"/>
              <a:t>Program</a:t>
            </a:r>
          </a:p>
          <a:p>
            <a:pPr lvl="1"/>
            <a:r>
              <a:rPr lang="en-US" dirty="0" smtClean="0"/>
              <a:t>81 submissions (17 withdrawn)</a:t>
            </a:r>
          </a:p>
          <a:p>
            <a:pPr lvl="1"/>
            <a:r>
              <a:rPr lang="en-US" dirty="0" smtClean="0"/>
              <a:t>79 registrants + keynotes and volunteers</a:t>
            </a:r>
          </a:p>
          <a:p>
            <a:pPr lvl="1"/>
            <a:r>
              <a:rPr lang="en-US" dirty="0" smtClean="0"/>
              <a:t>45 presented papers</a:t>
            </a:r>
          </a:p>
          <a:p>
            <a:pPr lvl="1"/>
            <a:r>
              <a:rPr lang="en-US" dirty="0" smtClean="0"/>
              <a:t>7 invited speakers</a:t>
            </a:r>
          </a:p>
          <a:p>
            <a:pPr lvl="1"/>
            <a:r>
              <a:rPr lang="en-US" dirty="0" smtClean="0"/>
              <a:t>3 keynotes</a:t>
            </a:r>
          </a:p>
          <a:p>
            <a:pPr lvl="1"/>
            <a:r>
              <a:rPr lang="en-US" dirty="0" smtClean="0"/>
              <a:t>5 panel </a:t>
            </a:r>
          </a:p>
          <a:p>
            <a:pPr lvl="1"/>
            <a:r>
              <a:rPr lang="en-US" dirty="0" smtClean="0"/>
              <a:t>7 workshop</a:t>
            </a:r>
          </a:p>
          <a:p>
            <a:pPr lvl="1"/>
            <a:r>
              <a:rPr lang="en-US" dirty="0" smtClean="0"/>
              <a:t>14 poster contestants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SusTech</a:t>
            </a:r>
            <a:r>
              <a:rPr lang="en-US" dirty="0" smtClean="0"/>
              <a:t>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Authors</a:t>
            </a:r>
          </a:p>
          <a:p>
            <a:pPr lvl="1"/>
            <a:r>
              <a:rPr lang="en-US" dirty="0" smtClean="0"/>
              <a:t>147 authors, 16 countries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4</a:t>
            </a:fld>
            <a:endParaRPr lang="en-US" alt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19200" y="3124200"/>
          <a:ext cx="60960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Region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Authors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United States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49.0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Asia/Pacific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17.7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Europe, Middle East, Africa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14.3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Latin America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12.9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Canada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6.1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147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100.0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SusTech</a:t>
            </a:r>
            <a:r>
              <a:rPr lang="en-US" dirty="0" smtClean="0"/>
              <a:t> 2016 – Finances (preliminary)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8153400" cy="4572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Income </a:t>
            </a:r>
          </a:p>
          <a:p>
            <a:pPr lvl="1"/>
            <a:r>
              <a:rPr lang="en-US" dirty="0" smtClean="0"/>
              <a:t>Registration: $29,395</a:t>
            </a:r>
          </a:p>
          <a:p>
            <a:pPr lvl="1"/>
            <a:r>
              <a:rPr lang="en-US" dirty="0" smtClean="0"/>
              <a:t>Sponsors: $12,500 + $1,500 (contest)</a:t>
            </a:r>
          </a:p>
          <a:p>
            <a:pPr lvl="1"/>
            <a:r>
              <a:rPr lang="en-US" dirty="0" smtClean="0"/>
              <a:t>Total Income $43,500 </a:t>
            </a:r>
          </a:p>
          <a:p>
            <a:r>
              <a:rPr lang="en-US" dirty="0" smtClean="0"/>
              <a:t>Expenses</a:t>
            </a:r>
          </a:p>
          <a:p>
            <a:pPr lvl="1"/>
            <a:r>
              <a:rPr lang="en-US" dirty="0" smtClean="0"/>
              <a:t>Hotel $30,500 </a:t>
            </a:r>
          </a:p>
          <a:p>
            <a:pPr lvl="1"/>
            <a:r>
              <a:rPr lang="en-US" dirty="0" smtClean="0"/>
              <a:t>EDAS $ 950 </a:t>
            </a:r>
          </a:p>
          <a:p>
            <a:pPr lvl="1"/>
            <a:r>
              <a:rPr lang="en-US" dirty="0" smtClean="0"/>
              <a:t>Marketing $ 1,600 </a:t>
            </a:r>
          </a:p>
          <a:p>
            <a:pPr lvl="1"/>
            <a:r>
              <a:rPr lang="en-US" dirty="0" smtClean="0"/>
              <a:t>Misc $ 500 </a:t>
            </a:r>
          </a:p>
          <a:p>
            <a:pPr lvl="1"/>
            <a:r>
              <a:rPr lang="en-US" dirty="0" smtClean="0"/>
              <a:t>Total Expense $33,300 </a:t>
            </a:r>
          </a:p>
          <a:p>
            <a:r>
              <a:rPr lang="en-US" dirty="0" smtClean="0"/>
              <a:t>Seed funding return to OUs $10,000</a:t>
            </a:r>
          </a:p>
          <a:p>
            <a:r>
              <a:rPr lang="en-US" dirty="0" smtClean="0"/>
              <a:t>Balance $ 200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GHTC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293 submissions (81 withdrawn)</a:t>
            </a:r>
          </a:p>
          <a:p>
            <a:r>
              <a:rPr lang="en-US" dirty="0" smtClean="0"/>
              <a:t>167 papers accepted (132 published)</a:t>
            </a:r>
          </a:p>
          <a:p>
            <a:r>
              <a:rPr lang="en-US" dirty="0" smtClean="0"/>
              <a:t>+278 registrations</a:t>
            </a:r>
          </a:p>
          <a:p>
            <a:r>
              <a:rPr lang="en-US" dirty="0" smtClean="0"/>
              <a:t>149 presenters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GHTC Attendees</a:t>
            </a:r>
            <a:endParaRPr lang="en-US" dirty="0"/>
          </a:p>
        </p:txBody>
      </p:sp>
      <p:pic>
        <p:nvPicPr>
          <p:cNvPr id="7" name="Content Placeholder 6" descr="2016 Registration 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447800"/>
            <a:ext cx="7012972" cy="459867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GHTC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Authors</a:t>
            </a:r>
          </a:p>
          <a:p>
            <a:r>
              <a:rPr lang="en-US" dirty="0" smtClean="0"/>
              <a:t>578 authors, 37 countries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8</a:t>
            </a:fld>
            <a:endParaRPr lang="en-US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19200" y="3124200"/>
          <a:ext cx="60960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Region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Authors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%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United States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239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41.3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Asia/Pacific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208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36.0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Europe, Middle East, Africa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82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14.2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Latin America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/>
                        <a:t>7.8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Canada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0.7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578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100.0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GHTC Finances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A95A-D8A4-441D-8044-01D039E0FD3F}" type="datetime1">
              <a:rPr lang="en-US" smtClean="0"/>
              <a:pPr>
                <a:defRPr/>
              </a:pPr>
              <a:t>11/4/2016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BE480D-C3C6-418C-B201-12F4218435F9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ieee_corporate_template_1">
  <a:themeElements>
    <a:clrScheme name="Custom 3">
      <a:dk1>
        <a:srgbClr val="000000"/>
      </a:dk1>
      <a:lt1>
        <a:srgbClr val="FFFFFF"/>
      </a:lt1>
      <a:dk2>
        <a:srgbClr val="005582"/>
      </a:dk2>
      <a:lt2>
        <a:srgbClr val="808080"/>
      </a:lt2>
      <a:accent1>
        <a:srgbClr val="DC5D26"/>
      </a:accent1>
      <a:accent2>
        <a:srgbClr val="52A93A"/>
      </a:accent2>
      <a:accent3>
        <a:srgbClr val="FFFFFF"/>
      </a:accent3>
      <a:accent4>
        <a:srgbClr val="000000"/>
      </a:accent4>
      <a:accent5>
        <a:srgbClr val="6C0521"/>
      </a:accent5>
      <a:accent6>
        <a:srgbClr val="477E27"/>
      </a:accent6>
      <a:hlink>
        <a:srgbClr val="0080FF"/>
      </a:hlink>
      <a:folHlink>
        <a:srgbClr val="481861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28" charset="0"/>
            <a:ea typeface="ＭＳ Ｐゴシック" pitchFamily="28" charset="-128"/>
            <a:cs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28" charset="0"/>
            <a:ea typeface="ＭＳ Ｐゴシック" pitchFamily="28" charset="-128"/>
            <a:cs typeface="ＭＳ Ｐゴシック" pitchFamily="28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F3D88"/>
        </a:dk2>
        <a:lt2>
          <a:srgbClr val="808080"/>
        </a:lt2>
        <a:accent1>
          <a:srgbClr val="FF8000"/>
        </a:accent1>
        <a:accent2>
          <a:srgbClr val="59B308"/>
        </a:accent2>
        <a:accent3>
          <a:srgbClr val="FFFFFF"/>
        </a:accent3>
        <a:accent4>
          <a:srgbClr val="000000"/>
        </a:accent4>
        <a:accent5>
          <a:srgbClr val="FFC0AA"/>
        </a:accent5>
        <a:accent6>
          <a:srgbClr val="50A206"/>
        </a:accent6>
        <a:hlink>
          <a:srgbClr val="008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2398</TotalTime>
  <Words>577</Words>
  <Application>Microsoft Office PowerPoint</Application>
  <PresentationFormat>On-screen Show (4:3)</PresentationFormat>
  <Paragraphs>180</Paragraphs>
  <Slides>15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ieee_corporate_template_1</vt:lpstr>
      <vt:lpstr>Region 6 Conferences &amp; Expos</vt:lpstr>
      <vt:lpstr>R6 Conferences &amp; Expos</vt:lpstr>
      <vt:lpstr>SusTech 2016</vt:lpstr>
      <vt:lpstr>SusTech 2016</vt:lpstr>
      <vt:lpstr>SusTech 2016 – Finances (preliminary)</vt:lpstr>
      <vt:lpstr>GHTC 2016</vt:lpstr>
      <vt:lpstr>GHTC Attendees</vt:lpstr>
      <vt:lpstr>GHTC 2016</vt:lpstr>
      <vt:lpstr>GHTC Finances</vt:lpstr>
      <vt:lpstr>Strategy</vt:lpstr>
      <vt:lpstr>Issues for Future</vt:lpstr>
      <vt:lpstr>2017</vt:lpstr>
      <vt:lpstr>2018 and on</vt:lpstr>
      <vt:lpstr>Conferences Futures</vt:lpstr>
      <vt:lpstr>Slide 15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 6 Conferences &amp; Expos</dc:title>
  <dc:creator>Ed Perkins</dc:creator>
  <cp:lastModifiedBy>Ed Perkins</cp:lastModifiedBy>
  <cp:revision>87</cp:revision>
  <dcterms:created xsi:type="dcterms:W3CDTF">2015-08-06T22:59:43Z</dcterms:created>
  <dcterms:modified xsi:type="dcterms:W3CDTF">2016-11-04T07:04:14Z</dcterms:modified>
</cp:coreProperties>
</file>