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4344" r:id="rId2"/>
  </p:sldMasterIdLst>
  <p:notesMasterIdLst>
    <p:notesMasterId r:id="rId22"/>
  </p:notesMasterIdLst>
  <p:handoutMasterIdLst>
    <p:handoutMasterId r:id="rId23"/>
  </p:handoutMasterIdLst>
  <p:sldIdLst>
    <p:sldId id="435" r:id="rId3"/>
    <p:sldId id="454" r:id="rId4"/>
    <p:sldId id="455" r:id="rId5"/>
    <p:sldId id="457" r:id="rId6"/>
    <p:sldId id="436" r:id="rId7"/>
    <p:sldId id="438" r:id="rId8"/>
    <p:sldId id="461" r:id="rId9"/>
    <p:sldId id="459" r:id="rId10"/>
    <p:sldId id="460" r:id="rId11"/>
    <p:sldId id="448" r:id="rId12"/>
    <p:sldId id="449" r:id="rId13"/>
    <p:sldId id="453" r:id="rId14"/>
    <p:sldId id="463" r:id="rId15"/>
    <p:sldId id="464" r:id="rId16"/>
    <p:sldId id="465" r:id="rId17"/>
    <p:sldId id="466" r:id="rId18"/>
    <p:sldId id="467" r:id="rId19"/>
    <p:sldId id="450" r:id="rId20"/>
    <p:sldId id="462" r:id="rId21"/>
  </p:sldIdLst>
  <p:sldSz cx="9144000" cy="6858000" type="screen4x3"/>
  <p:notesSz cx="7099300" cy="10234613"/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87"/>
    <a:srgbClr val="005582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7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7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fld id="{1354BE4C-4AB1-43EC-8477-71DC52F4CEFB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fld id="{374E098D-24B0-4F75-B123-8129CFCED1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8197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fld id="{6BDC6EB1-E182-4301-AAA2-AF530A9DD402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9048" tIns="49524" rIns="99048" bIns="4952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112" charset="-128"/>
              </a:defRPr>
            </a:lvl1pPr>
          </a:lstStyle>
          <a:p>
            <a:pPr>
              <a:defRPr/>
            </a:pPr>
            <a:fld id="{A031A5D1-4B4D-4CBF-80CC-36121957F6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60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ＭＳ Ｐゴシック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900" dirty="0"/>
              <a:t>NOTE: NOT holding many Conferences, Meetings,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18DB4-3249-440D-95B4-1A08EF9D27B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032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18DB4-3249-440D-95B4-1A08EF9D27B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88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EE_TAG_BLU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822325"/>
            <a:ext cx="7162800" cy="1143000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1588" y="3962400"/>
            <a:ext cx="3919537" cy="175260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C8C45-4D6F-405C-A31B-6830036CAA58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93DD2-8DC7-4EEE-9005-8E631EAEA8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FA556-B92B-41CC-8A9E-385265A3D025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44896-BD28-4865-95CA-9FD1EDD92D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3B718-B0F2-4FF9-A81D-F4BE861CE3C4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3294C-DFF3-4BC5-9B15-F08A6EC9B4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6096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6275" y="200025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76775" y="200025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76775" y="413385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66750" y="59055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9055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95825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95825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6096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Historical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tleSlide_B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EEE_TAG_WHIT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0121" y="1150964"/>
            <a:ext cx="7962600" cy="1143000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558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5731" y="3297303"/>
            <a:ext cx="6760391" cy="123444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200" b="1">
                <a:solidFill>
                  <a:srgbClr val="80808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Users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tleSlide_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EEE_TAG_WHIT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4705" y="1155210"/>
            <a:ext cx="7848600" cy="1143000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508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5731" y="3297304"/>
            <a:ext cx="6760391" cy="123444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200" b="1">
                <a:solidFill>
                  <a:srgbClr val="80808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chnology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tleSlide_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EEE_TAG_WHIT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4088" y="1152144"/>
            <a:ext cx="7964424" cy="1143000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508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5731" y="3297304"/>
            <a:ext cx="6760391" cy="123444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200" b="1">
                <a:solidFill>
                  <a:srgbClr val="80808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Clr>
                <a:schemeClr val="tx1">
                  <a:lumMod val="65000"/>
                  <a:lumOff val="35000"/>
                </a:schemeClr>
              </a:buClr>
              <a:defRPr/>
            </a:lvl2pPr>
            <a:lvl3pPr>
              <a:buClr>
                <a:schemeClr val="tx1">
                  <a:lumMod val="65000"/>
                  <a:lumOff val="35000"/>
                </a:schemeClr>
              </a:buClr>
              <a:defRPr/>
            </a:lvl3pPr>
            <a:lvl4pPr>
              <a:buClr>
                <a:schemeClr val="tx1">
                  <a:lumMod val="65000"/>
                  <a:lumOff val="35000"/>
                </a:schemeClr>
              </a:buClr>
              <a:defRPr/>
            </a:lvl4pPr>
            <a:lvl5pPr>
              <a:buClr>
                <a:schemeClr val="tx1">
                  <a:lumMod val="65000"/>
                  <a:lumOff val="35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3E551-03C6-4F4B-B2DE-5F2DA1893F8B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A8F5-65D6-4EEF-BA73-A9DF67802C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E0455-CB82-43C9-ACD4-462D83179F8B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B7387-B96E-4032-A81A-4F7F56EC9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74E2-B050-4131-A675-F87C3A4FB5DC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4439E-74C8-4047-AC39-BC386AAF2B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5B2F-1B2C-42DD-960A-34DAB959BC20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3DC7E-EF34-463B-B952-308F994BA0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57E0-11DE-40B6-A76F-176429385EE0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DC5BF-555B-4091-8A02-DD9ED1D15A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4FB3-D422-41A5-A614-C33B8C79707E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E3C87-ACDC-44C8-872D-E915D5A1D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2BA72-B85F-4D12-8953-EDB174DB11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5778E-D64D-4343-BF40-E575A49B9104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8B4F9-98BB-412A-AF40-BF9AAC78C6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219200" y="6172200"/>
            <a:ext cx="312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ea typeface="ＭＳ Ｐゴシック" pitchFamily="-112" charset="-128"/>
              </a:defRPr>
            </a:lvl1pPr>
          </a:lstStyle>
          <a:p>
            <a:pPr>
              <a:defRPr/>
            </a:pPr>
            <a:fld id="{9A2DF57A-82A3-447F-BCF1-F69EDABF228D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533400" y="617220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ea typeface="ＭＳ Ｐゴシック" pitchFamily="-112" charset="-128"/>
              </a:defRPr>
            </a:lvl1pPr>
          </a:lstStyle>
          <a:p>
            <a:pPr>
              <a:defRPr/>
            </a:pPr>
            <a:fld id="{4C95B54D-ECA4-416A-81C2-474F5FA9EE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0" name="Picture 7" descr="IEEE_TAG_BLUE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01000" y="5924550"/>
            <a:ext cx="914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21" r:id="rId1"/>
    <p:sldLayoutId id="2147485209" r:id="rId2"/>
    <p:sldLayoutId id="2147485210" r:id="rId3"/>
    <p:sldLayoutId id="2147485211" r:id="rId4"/>
    <p:sldLayoutId id="2147485212" r:id="rId5"/>
    <p:sldLayoutId id="2147485213" r:id="rId6"/>
    <p:sldLayoutId id="2147485214" r:id="rId7"/>
    <p:sldLayoutId id="2147485215" r:id="rId8"/>
    <p:sldLayoutId id="2147485216" r:id="rId9"/>
    <p:sldLayoutId id="2147485217" r:id="rId10"/>
    <p:sldLayoutId id="2147485218" r:id="rId11"/>
    <p:sldLayoutId id="2147485219" r:id="rId12"/>
    <p:sldLayoutId id="2147485222" r:id="rId13"/>
    <p:sldLayoutId id="2147485223" r:id="rId14"/>
    <p:sldLayoutId id="2147485224" r:id="rId15"/>
    <p:sldLayoutId id="2147485225" r:id="rId16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ＭＳ Ｐゴシック" pitchFamily="34" charset="-128"/>
          <a:cs typeface="ＭＳ Ｐゴシック" pitchFamily="-11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Blip>
          <a:blip r:embed="rId20"/>
        </a:buBlip>
        <a:defRPr sz="2800">
          <a:solidFill>
            <a:schemeClr val="tx1"/>
          </a:solidFill>
          <a:latin typeface="+mn-lt"/>
          <a:ea typeface="ＭＳ Ｐゴシック" pitchFamily="34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Char char="–"/>
        <a:defRPr sz="26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Char char="–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 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219200" y="6172200"/>
            <a:ext cx="312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ea typeface="ＭＳ Ｐゴシック" pitchFamily="-112" charset="-128"/>
              </a:defRPr>
            </a:lvl1pPr>
          </a:lstStyle>
          <a:p>
            <a:pPr>
              <a:defRPr/>
            </a:pPr>
            <a:fld id="{42CD359D-815B-45CC-A991-3AA61D9D0E9D}" type="datetime1">
              <a:rPr lang="en-US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533400" y="617220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ea typeface="ＭＳ Ｐゴシック" pitchFamily="-112" charset="-128"/>
              </a:defRPr>
            </a:lvl1pPr>
          </a:lstStyle>
          <a:p>
            <a:pPr>
              <a:defRPr/>
            </a:pPr>
            <a:fld id="{27C4B318-B2F6-4EFE-8027-D12432F4CD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4" name="Picture 7" descr="IEEE_TAG_BLUE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5924550"/>
            <a:ext cx="914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26" r:id="rId1"/>
    <p:sldLayoutId id="2147485227" r:id="rId2"/>
    <p:sldLayoutId id="2147485228" r:id="rId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ＭＳ Ｐゴシック" pitchFamily="34" charset="-128"/>
          <a:cs typeface="ＭＳ Ｐゴシック" pitchFamily="-11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34" charset="-128"/>
          <a:cs typeface="ＭＳ Ｐゴシック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Blip>
          <a:blip r:embed="rId7"/>
        </a:buBlip>
        <a:defRPr sz="2800">
          <a:solidFill>
            <a:schemeClr val="tx1"/>
          </a:solidFill>
          <a:latin typeface="+mn-lt"/>
          <a:ea typeface="ＭＳ Ｐゴシック" pitchFamily="34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6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e.aoki@ieee.org" TargetMode="External"/><Relationship Id="rId2" Type="http://schemas.openxmlformats.org/officeDocument/2006/relationships/hyperlink" Target="mailto:Catherine.nelson@ieee.or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documents/hac_event_rpf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eee.org/about/corporate%20humanitarian_activities_committee.html" TargetMode="External"/><Relationship Id="rId4" Type="http://schemas.openxmlformats.org/officeDocument/2006/relationships/hyperlink" Target="http://www.ieee.org/documents/hac_project_rpf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IEEESIGHT" TargetMode="External"/><Relationship Id="rId2" Type="http://schemas.openxmlformats.org/officeDocument/2006/relationships/hyperlink" Target="http://www.ieee.org/special_interest_group_on_humanitarian_technolog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about/corporate/ad_hoc/new_sight_group_petition_oct_2014.doc" TargetMode="External"/><Relationship Id="rId2" Type="http://schemas.openxmlformats.org/officeDocument/2006/relationships/hyperlink" Target="https://www.engineeringforchang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.s.brown@iee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0"/>
            <a:ext cx="7772400" cy="1470025"/>
          </a:xfrm>
        </p:spPr>
        <p:txBody>
          <a:bodyPr/>
          <a:lstStyle/>
          <a:p>
            <a:r>
              <a:rPr lang="en-US" dirty="0" smtClean="0"/>
              <a:t>A Healthy PACE: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Member and Humanitarian Service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46" y="4320309"/>
            <a:ext cx="8901545" cy="1752600"/>
          </a:xfrm>
        </p:spPr>
        <p:txBody>
          <a:bodyPr/>
          <a:lstStyle/>
          <a:p>
            <a:r>
              <a:rPr lang="en-US" dirty="0" smtClean="0"/>
              <a:t>IEEE</a:t>
            </a:r>
            <a:r>
              <a:rPr lang="en-US" dirty="0"/>
              <a:t> </a:t>
            </a:r>
            <a:r>
              <a:rPr lang="en-US" dirty="0" smtClean="0"/>
              <a:t>Humanitarian Activities and YOU</a:t>
            </a:r>
          </a:p>
          <a:p>
            <a:endParaRPr lang="en-US" dirty="0" smtClean="0"/>
          </a:p>
          <a:p>
            <a:r>
              <a:rPr lang="en-US" dirty="0" smtClean="0"/>
              <a:t>Catherine B. Nelson</a:t>
            </a:r>
          </a:p>
          <a:p>
            <a:r>
              <a:rPr lang="en-US" dirty="0" smtClean="0"/>
              <a:t>Region 6 Humanitarian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7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CFA556-B92B-41CC-8A9E-385265A3D025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744896-BD28-4865-95CA-9FD1EDD92DE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685800" y="2413000"/>
            <a:ext cx="7772400" cy="3683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F</a:t>
            </a:r>
            <a:r>
              <a:rPr lang="en-US" sz="2000" dirty="0" smtClean="0">
                <a:latin typeface="Arial"/>
                <a:cs typeface="Arial"/>
              </a:rPr>
              <a:t>ocused </a:t>
            </a:r>
            <a:r>
              <a:rPr lang="en-US" sz="2000" dirty="0">
                <a:latin typeface="Arial"/>
                <a:cs typeface="Arial"/>
              </a:rPr>
              <a:t>on bringing together people to address the critical issues for the benefit of the resource-constrained </a:t>
            </a:r>
            <a:r>
              <a:rPr lang="en-US" sz="2000" dirty="0" smtClean="0">
                <a:latin typeface="Arial"/>
                <a:cs typeface="Arial"/>
              </a:rPr>
              <a:t>and vulnerable populations. </a:t>
            </a: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b="1" dirty="0">
                <a:latin typeface="Arial"/>
                <a:cs typeface="Arial"/>
              </a:rPr>
              <a:t>Chair</a:t>
            </a:r>
            <a:r>
              <a:rPr lang="en-US" sz="2000" dirty="0">
                <a:latin typeface="Arial"/>
                <a:cs typeface="Arial"/>
              </a:rPr>
              <a:t> Joe Decuir </a:t>
            </a:r>
          </a:p>
          <a:p>
            <a:pPr marL="0" indent="0">
              <a:buNone/>
            </a:pPr>
            <a:r>
              <a:rPr lang="en-US" sz="2000" b="1" dirty="0">
                <a:latin typeface="Arial"/>
                <a:cs typeface="Arial"/>
              </a:rPr>
              <a:t>Vice-Chair </a:t>
            </a:r>
            <a:r>
              <a:rPr lang="en-US" sz="2000" dirty="0">
                <a:latin typeface="Arial"/>
                <a:cs typeface="Arial"/>
              </a:rPr>
              <a:t>Dick Wilkins</a:t>
            </a:r>
          </a:p>
          <a:p>
            <a:pPr marL="0" indent="0">
              <a:buNone/>
            </a:pPr>
            <a:r>
              <a:rPr lang="en-US" sz="2000" b="1" dirty="0">
                <a:latin typeface="Arial"/>
                <a:cs typeface="Arial"/>
              </a:rPr>
              <a:t>Secretary / Program Manager</a:t>
            </a:r>
            <a:r>
              <a:rPr lang="en-US" sz="2000" dirty="0">
                <a:latin typeface="Arial"/>
                <a:cs typeface="Arial"/>
              </a:rPr>
              <a:t> Erik Godo </a:t>
            </a:r>
          </a:p>
          <a:p>
            <a:pPr marL="0" indent="0">
              <a:buNone/>
            </a:pPr>
            <a:r>
              <a:rPr lang="en-US" sz="2000" b="1" dirty="0">
                <a:latin typeface="Arial"/>
                <a:cs typeface="Arial"/>
              </a:rPr>
              <a:t>Finance Chair / Treasurer</a:t>
            </a:r>
            <a:r>
              <a:rPr lang="en-US" sz="2000" dirty="0">
                <a:latin typeface="Arial"/>
                <a:cs typeface="Arial"/>
              </a:rPr>
              <a:t> Soon </a:t>
            </a:r>
            <a:r>
              <a:rPr lang="en-US" sz="2000" dirty="0" smtClean="0">
                <a:latin typeface="Arial"/>
                <a:cs typeface="Arial"/>
              </a:rPr>
              <a:t>Wan &amp; Mei Chien Lu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b="1" dirty="0">
                <a:latin typeface="Arial"/>
                <a:cs typeface="Arial"/>
              </a:rPr>
              <a:t>Program Chair</a:t>
            </a:r>
            <a:r>
              <a:rPr lang="en-US" sz="2000" dirty="0">
                <a:latin typeface="Arial"/>
                <a:cs typeface="Arial"/>
              </a:rPr>
              <a:t> John </a:t>
            </a:r>
            <a:r>
              <a:rPr lang="en-US" sz="2000" dirty="0" smtClean="0">
                <a:latin typeface="Arial"/>
                <a:cs typeface="Arial"/>
              </a:rPr>
              <a:t>Prohodsky &amp; Vasu Alturi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http</a:t>
            </a:r>
            <a:r>
              <a:rPr lang="en-US" sz="2000" dirty="0">
                <a:latin typeface="Arial"/>
                <a:cs typeface="Arial"/>
              </a:rPr>
              <a:t>://sites.ieee.org/ghtc/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Content Placeholder 11"/>
          <p:cNvPicPr>
            <a:picLocks noChangeAspect="1"/>
          </p:cNvPicPr>
          <p:nvPr/>
        </p:nvPicPr>
        <p:blipFill rotWithShape="1">
          <a:blip r:embed="rId2"/>
          <a:srcRect t="508" b="-1218"/>
          <a:stretch/>
        </p:blipFill>
        <p:spPr bwMode="auto">
          <a:xfrm>
            <a:off x="376382" y="346363"/>
            <a:ext cx="7772400" cy="202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79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CFA556-B92B-41CC-8A9E-385265A3D025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744896-BD28-4865-95CA-9FD1EDD92DE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639618" y="1627908"/>
            <a:ext cx="7772400" cy="4468091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Foster </a:t>
            </a:r>
            <a:r>
              <a:rPr lang="en-US" sz="2000" dirty="0">
                <a:latin typeface="Arial"/>
                <a:cs typeface="Arial"/>
              </a:rPr>
              <a:t>exchange of information, networking, and cooperation in the humanitarian and emergency management fields.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Focus attention on businesses who are enabling technologies in support of humanitarian principles and ways of operating.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Impact in positive and meaningful ways lives of disadvantaged billions of people around the world.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Explore science, engineering and technology solutions for vulnerable communities and attract young people to these professional fields.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Highlight humanitarian technologies that promote successful practice, and attract humanitarian and emergency management practitioners in order to learn from their successes and better guide future research.</a:t>
            </a: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11200" y="531091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ＭＳ Ｐゴシック" pitchFamily="34" charset="-128"/>
                <a:cs typeface="ＭＳ Ｐゴシック" pitchFamily="-11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9pPr>
          </a:lstStyle>
          <a:p>
            <a:r>
              <a:rPr lang="en-US" dirty="0" smtClean="0"/>
              <a:t>GHTC Conference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CFA556-B92B-41CC-8A9E-385265A3D025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744896-BD28-4865-95CA-9FD1EDD92DE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639618" y="1974273"/>
            <a:ext cx="7772400" cy="412172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Catherine Nelson, Ed Perkins, Michael Andrews, Tom Coughlin, Lewis Terman, Ray Larsen, Ed Aoki, Nathan Johnson, Daniel Lottis, Kathleen Kramer</a:t>
            </a: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Oversee GHTC Conference from year to year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Choose the GHTC conference committee 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Catherine </a:t>
            </a:r>
            <a:r>
              <a:rPr lang="en-US" sz="2000" dirty="0">
                <a:latin typeface="Arial"/>
                <a:cs typeface="Arial"/>
              </a:rPr>
              <a:t>Nelson and Ed Aoki </a:t>
            </a:r>
            <a:r>
              <a:rPr lang="en-US" sz="2000" dirty="0" smtClean="0">
                <a:latin typeface="Arial"/>
                <a:cs typeface="Arial"/>
              </a:rPr>
              <a:t> driving the creation </a:t>
            </a:r>
            <a:r>
              <a:rPr lang="en-US" sz="2000" dirty="0">
                <a:latin typeface="Arial"/>
                <a:cs typeface="Arial"/>
              </a:rPr>
              <a:t>of a GHTC “Playbook” containing Roles/ Responsibilities, Deliverables, helpful hints to volunteers</a:t>
            </a:r>
            <a:r>
              <a:rPr lang="en-US" sz="2000" dirty="0" smtClean="0">
                <a:latin typeface="Arial"/>
                <a:cs typeface="Arial"/>
              </a:rPr>
              <a:t>…</a:t>
            </a:r>
          </a:p>
          <a:p>
            <a:pPr>
              <a:buFont typeface="Wingdings" charset="2"/>
              <a:buChar char="§"/>
            </a:pP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Currently starting process for the GHTC 2017 committee</a:t>
            </a:r>
          </a:p>
          <a:p>
            <a:pPr>
              <a:buFont typeface="Wingdings" charset="2"/>
              <a:buChar char="§"/>
            </a:pP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If you have conference skills let us know !!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  <a:hlinkClick r:id="rId2"/>
              </a:rPr>
              <a:t>c</a:t>
            </a:r>
            <a:r>
              <a:rPr lang="en-US" sz="2000" dirty="0" smtClean="0">
                <a:latin typeface="Arial"/>
                <a:cs typeface="Arial"/>
                <a:hlinkClick r:id="rId2"/>
              </a:rPr>
              <a:t>atherine.nelson@ieee.org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or </a:t>
            </a:r>
            <a:r>
              <a:rPr lang="en-US" sz="2000" dirty="0" smtClean="0">
                <a:latin typeface="Arial"/>
                <a:cs typeface="Arial"/>
                <a:hlinkClick r:id="rId3"/>
              </a:rPr>
              <a:t>e.aoki</a:t>
            </a:r>
            <a:r>
              <a:rPr lang="en-US" sz="2000" dirty="0">
                <a:latin typeface="Arial"/>
                <a:cs typeface="Arial"/>
                <a:hlinkClick r:id="rId3"/>
              </a:rPr>
              <a:t>@</a:t>
            </a:r>
            <a:r>
              <a:rPr lang="en-US" sz="2000" dirty="0" smtClean="0">
                <a:latin typeface="Arial"/>
                <a:cs typeface="Arial"/>
                <a:hlinkClick r:id="rId3"/>
              </a:rPr>
              <a:t>ieee.org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ＭＳ Ｐゴシック" pitchFamily="34" charset="-128"/>
                <a:cs typeface="ＭＳ Ｐゴシック" pitchFamily="-11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9pPr>
          </a:lstStyle>
          <a:p>
            <a:r>
              <a:rPr lang="en-US" dirty="0" smtClean="0"/>
              <a:t>GHTC Advisory Committee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2183"/>
          </a:xfrm>
        </p:spPr>
        <p:txBody>
          <a:bodyPr/>
          <a:lstStyle/>
          <a:p>
            <a:r>
              <a:rPr lang="en-US" dirty="0" smtClean="0"/>
              <a:t>GHTC sponsors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1783"/>
            <a:ext cx="7772400" cy="4894217"/>
          </a:xfrm>
        </p:spPr>
        <p:txBody>
          <a:bodyPr/>
          <a:lstStyle/>
          <a:p>
            <a:r>
              <a:rPr lang="en-US" sz="2400" dirty="0" smtClean="0"/>
              <a:t>Each conference has financial sponsors and technical sponsors</a:t>
            </a:r>
          </a:p>
          <a:p>
            <a:r>
              <a:rPr lang="en-US" sz="2400" dirty="0" smtClean="0"/>
              <a:t>For GHTC 2015, the financial co-sponsors were Region 6 and Seattle Section</a:t>
            </a:r>
          </a:p>
          <a:p>
            <a:r>
              <a:rPr lang="en-US" sz="2400" dirty="0" smtClean="0"/>
              <a:t>For GHTC 2015, we did a lot of networking.  We had six technical co-sponsors: </a:t>
            </a:r>
          </a:p>
          <a:p>
            <a:pPr lvl="1"/>
            <a:r>
              <a:rPr lang="en-US" sz="2200" dirty="0" smtClean="0"/>
              <a:t>IEEE USA</a:t>
            </a:r>
          </a:p>
          <a:p>
            <a:pPr lvl="1"/>
            <a:r>
              <a:rPr lang="en-US" sz="2200" dirty="0" smtClean="0"/>
              <a:t>SSIT	They also sponsor ISTAS in Region 8</a:t>
            </a:r>
          </a:p>
          <a:p>
            <a:pPr lvl="1"/>
            <a:r>
              <a:rPr lang="en-US" sz="2200" dirty="0" smtClean="0"/>
              <a:t>CES	mobile communications</a:t>
            </a:r>
          </a:p>
          <a:p>
            <a:pPr lvl="1"/>
            <a:r>
              <a:rPr lang="en-US" sz="2200" dirty="0" smtClean="0"/>
              <a:t>EMBS	medicine/health</a:t>
            </a:r>
          </a:p>
          <a:p>
            <a:pPr lvl="1"/>
            <a:r>
              <a:rPr lang="en-US" sz="2200" dirty="0" smtClean="0"/>
              <a:t>PES	power</a:t>
            </a:r>
          </a:p>
          <a:p>
            <a:pPr lvl="1"/>
            <a:r>
              <a:rPr lang="en-US" sz="2200" dirty="0" smtClean="0"/>
              <a:t>MTTS	mobile communications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2183"/>
          </a:xfrm>
        </p:spPr>
        <p:txBody>
          <a:bodyPr/>
          <a:lstStyle/>
          <a:p>
            <a:r>
              <a:rPr lang="en-US" dirty="0" smtClean="0"/>
              <a:t>GHTC 2015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1783"/>
            <a:ext cx="7772400" cy="4894217"/>
          </a:xfrm>
        </p:spPr>
        <p:txBody>
          <a:bodyPr/>
          <a:lstStyle/>
          <a:p>
            <a:r>
              <a:rPr lang="en-US" sz="2400" dirty="0" smtClean="0"/>
              <a:t>We had a problem with </a:t>
            </a:r>
            <a:r>
              <a:rPr lang="en-US" sz="2400" dirty="0" err="1" smtClean="0"/>
              <a:t>CfP</a:t>
            </a:r>
            <a:r>
              <a:rPr lang="en-US" sz="2400" dirty="0" smtClean="0"/>
              <a:t> publicity</a:t>
            </a:r>
          </a:p>
          <a:p>
            <a:pPr lvl="1"/>
            <a:r>
              <a:rPr lang="en-US" sz="2400" dirty="0" smtClean="0"/>
              <a:t>not coverage in several Regions</a:t>
            </a:r>
          </a:p>
          <a:p>
            <a:r>
              <a:rPr lang="en-US" sz="2400" dirty="0" smtClean="0"/>
              <a:t>We got about 200 contributions</a:t>
            </a:r>
          </a:p>
          <a:p>
            <a:pPr lvl="1"/>
            <a:r>
              <a:rPr lang="en-US" sz="2400" dirty="0" smtClean="0"/>
              <a:t>About 100 were presented</a:t>
            </a:r>
          </a:p>
          <a:p>
            <a:r>
              <a:rPr lang="en-US" sz="2400" dirty="0" smtClean="0"/>
              <a:t>About 240 registrations, majority paid</a:t>
            </a:r>
          </a:p>
          <a:p>
            <a:r>
              <a:rPr lang="en-US" sz="2400" dirty="0" smtClean="0"/>
              <a:t>Great news: IEEE consented to allow the conference papers to be Open Access on Xplore right away</a:t>
            </a:r>
          </a:p>
          <a:p>
            <a:r>
              <a:rPr lang="en-US" sz="2400" dirty="0" smtClean="0"/>
              <a:t>More: we recorded many of the Sessions with Camtasia tool (</a:t>
            </a:r>
            <a:r>
              <a:rPr lang="en-US" sz="2400" dirty="0" err="1" smtClean="0"/>
              <a:t>ppt</a:t>
            </a:r>
            <a:r>
              <a:rPr lang="en-US" sz="2400" dirty="0" smtClean="0"/>
              <a:t> + audio)</a:t>
            </a:r>
          </a:p>
          <a:p>
            <a:pPr lvl="1"/>
            <a:r>
              <a:rPr lang="en-US" sz="2200" dirty="0" smtClean="0"/>
              <a:t>When ready we will post them on Region 6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18309"/>
          </a:xfrm>
        </p:spPr>
        <p:txBody>
          <a:bodyPr/>
          <a:lstStyle/>
          <a:p>
            <a:r>
              <a:rPr lang="en-US" dirty="0" smtClean="0"/>
              <a:t>GHTC 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7909"/>
            <a:ext cx="7772400" cy="4868091"/>
          </a:xfrm>
        </p:spPr>
        <p:txBody>
          <a:bodyPr/>
          <a:lstStyle/>
          <a:p>
            <a:r>
              <a:rPr lang="en-US" sz="2400" dirty="0" smtClean="0"/>
              <a:t>GHTC 2011 broke even, as expected</a:t>
            </a:r>
          </a:p>
          <a:p>
            <a:r>
              <a:rPr lang="en-US" sz="2400" dirty="0" smtClean="0"/>
              <a:t>GHTC 2012 lost a lot of money!</a:t>
            </a:r>
          </a:p>
          <a:p>
            <a:r>
              <a:rPr lang="en-US" sz="2400" dirty="0" smtClean="0"/>
              <a:t>GHTC 2013 and 2014 did well, with careful financial controls.  (Kudos to Ed Aoki et al)</a:t>
            </a:r>
          </a:p>
          <a:p>
            <a:r>
              <a:rPr lang="en-US" sz="2400" dirty="0" smtClean="0"/>
              <a:t>GHTC 2015 did amazingly well: we kept the financial controls, with better fundraising:</a:t>
            </a:r>
          </a:p>
          <a:p>
            <a:pPr lvl="1"/>
            <a:r>
              <a:rPr lang="en-US" sz="2400" dirty="0" smtClean="0"/>
              <a:t>IEEE HAC &amp; NASA ($75K)</a:t>
            </a:r>
          </a:p>
          <a:p>
            <a:pPr lvl="1"/>
            <a:r>
              <a:rPr lang="en-US" sz="2400" dirty="0" smtClean="0"/>
              <a:t>Global Good, Boeing &amp; Microsoft ($35K) </a:t>
            </a:r>
          </a:p>
          <a:p>
            <a:pPr lvl="1"/>
            <a:r>
              <a:rPr lang="en-US" sz="2400" dirty="0" smtClean="0"/>
              <a:t>Private and exhibitors</a:t>
            </a:r>
          </a:p>
          <a:p>
            <a:r>
              <a:rPr lang="en-US" sz="2400" dirty="0" smtClean="0"/>
              <a:t>GHTC 2016: current MOU is 100% Region 6</a:t>
            </a:r>
          </a:p>
          <a:p>
            <a:pPr lvl="1"/>
            <a:r>
              <a:rPr lang="en-US" sz="2200" dirty="0" smtClean="0"/>
              <a:t>Seattle Section will be added with new officers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GHTC mission: add entrepreneurial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r>
              <a:rPr lang="en-US" sz="2400" dirty="0" smtClean="0"/>
              <a:t>We believe that IEEE should be judged on impact, not just fattening Xplore</a:t>
            </a:r>
          </a:p>
          <a:p>
            <a:r>
              <a:rPr lang="en-US" sz="2400" dirty="0" smtClean="0"/>
              <a:t>For GHTC 2015, we tried to plan a hackathon.  We did not succeed.</a:t>
            </a:r>
          </a:p>
          <a:p>
            <a:pPr lvl="1"/>
            <a:r>
              <a:rPr lang="en-US" sz="2400" dirty="0" smtClean="0"/>
              <a:t>We considered Startup Weekends, too.</a:t>
            </a:r>
          </a:p>
          <a:p>
            <a:pPr lvl="1"/>
            <a:r>
              <a:rPr lang="en-US" sz="2200" dirty="0" smtClean="0"/>
              <a:t>Recommendation: SIGHT chapters should plan hackathons.  Some are already doing that!</a:t>
            </a:r>
          </a:p>
          <a:p>
            <a:r>
              <a:rPr lang="en-US" sz="2400" dirty="0" smtClean="0"/>
              <a:t>New plan: create a 9th focus area on “Deployment, aka implementation, commercialization”</a:t>
            </a:r>
          </a:p>
          <a:p>
            <a:pPr lvl="1"/>
            <a:r>
              <a:rPr lang="en-US" sz="2200" dirty="0" smtClean="0"/>
              <a:t>We want to know what works and doesn’t work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3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66057"/>
          </a:xfrm>
        </p:spPr>
        <p:txBody>
          <a:bodyPr/>
          <a:lstStyle/>
          <a:p>
            <a:r>
              <a:rPr lang="en-US" dirty="0" smtClean="0"/>
              <a:t>GHTC 2016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75657"/>
            <a:ext cx="7772400" cy="4920343"/>
          </a:xfrm>
        </p:spPr>
        <p:txBody>
          <a:bodyPr/>
          <a:lstStyle/>
          <a:p>
            <a:r>
              <a:rPr lang="en-US" sz="2400" dirty="0" smtClean="0"/>
              <a:t>The core team is in place, appointed by the Advisory committee (previous slide)</a:t>
            </a:r>
          </a:p>
          <a:p>
            <a:r>
              <a:rPr lang="en-US" sz="2400" dirty="0" smtClean="0"/>
              <a:t>MOU done, and hotel contract signed</a:t>
            </a:r>
          </a:p>
          <a:p>
            <a:r>
              <a:rPr lang="en-US" sz="2400" dirty="0" smtClean="0"/>
              <a:t>The program team has assembled a </a:t>
            </a:r>
            <a:r>
              <a:rPr lang="en-US" sz="2400" dirty="0" err="1" smtClean="0"/>
              <a:t>CfP</a:t>
            </a:r>
            <a:r>
              <a:rPr lang="en-US" sz="2400" dirty="0" smtClean="0"/>
              <a:t> (v7)</a:t>
            </a:r>
          </a:p>
          <a:p>
            <a:r>
              <a:rPr lang="en-US" sz="2400" dirty="0" smtClean="0"/>
              <a:t>That will be publicized:</a:t>
            </a:r>
          </a:p>
          <a:p>
            <a:pPr lvl="1"/>
            <a:r>
              <a:rPr lang="en-US" sz="2200" dirty="0" smtClean="0"/>
              <a:t>Via IEEE Regions</a:t>
            </a:r>
          </a:p>
          <a:p>
            <a:pPr lvl="1"/>
            <a:r>
              <a:rPr lang="en-US" sz="2200" dirty="0" smtClean="0"/>
              <a:t>Via all technical cosponsors, + TAB &amp; EAB</a:t>
            </a:r>
          </a:p>
          <a:p>
            <a:pPr lvl="1"/>
            <a:r>
              <a:rPr lang="en-US" sz="2200" dirty="0" smtClean="0"/>
              <a:t>Via all accessible NGOs, and engineering orgs</a:t>
            </a:r>
          </a:p>
          <a:p>
            <a:r>
              <a:rPr lang="en-US" sz="2400" dirty="0" smtClean="0"/>
              <a:t>We are busy raising funds again.</a:t>
            </a:r>
          </a:p>
          <a:p>
            <a:pPr lvl="1"/>
            <a:r>
              <a:rPr lang="en-US" sz="2200" dirty="0" smtClean="0"/>
              <a:t>Some will stay, some will drop</a:t>
            </a:r>
          </a:p>
          <a:p>
            <a:pPr lvl="1"/>
            <a:r>
              <a:rPr lang="en-US" sz="2200" dirty="0" smtClean="0"/>
              <a:t>We will recruit some new ones</a:t>
            </a:r>
          </a:p>
          <a:p>
            <a:r>
              <a:rPr lang="en-US" sz="2400" dirty="0" smtClean="0"/>
              <a:t>We need a webmaster, to relieve Ed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71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CFA556-B92B-41CC-8A9E-385265A3D025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744896-BD28-4865-95CA-9FD1EDD92DE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58800" y="1697181"/>
            <a:ext cx="7772400" cy="4260272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Submit a paper or presentation - due Mar/April 2016</a:t>
            </a:r>
            <a:endParaRPr lang="en-US" sz="2400" dirty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Attend the conference – Oct 2016</a:t>
            </a:r>
            <a:endParaRPr lang="en-US" sz="2400" dirty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Volunteer </a:t>
            </a:r>
            <a:r>
              <a:rPr lang="en-US" sz="2400" dirty="0">
                <a:latin typeface="Arial"/>
                <a:cs typeface="Arial"/>
              </a:rPr>
              <a:t>to be sessions chairs/ paper reviewers/ on-site </a:t>
            </a:r>
            <a:r>
              <a:rPr lang="en-US" sz="2400" dirty="0" smtClean="0">
                <a:latin typeface="Arial"/>
                <a:cs typeface="Arial"/>
              </a:rPr>
              <a:t>staff</a:t>
            </a:r>
          </a:p>
          <a:p>
            <a:pPr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If you have conference skills and the time there may be positions still needed on the conference committee. </a:t>
            </a:r>
            <a:endParaRPr lang="en-US" sz="2400" dirty="0" smtClean="0">
              <a:latin typeface="Arial"/>
              <a:cs typeface="Arial"/>
            </a:endParaRPr>
          </a:p>
          <a:p>
            <a:pPr lvl="1"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Contact the chair, Joe Decuir, jdecuir@ieee.org</a:t>
            </a:r>
            <a:endParaRPr lang="en-US" sz="2200" dirty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Join </a:t>
            </a:r>
            <a:r>
              <a:rPr lang="en-US" sz="2400" dirty="0">
                <a:latin typeface="Arial"/>
                <a:cs typeface="Arial"/>
              </a:rPr>
              <a:t>the organizing committee as staff-in-training for future years</a:t>
            </a:r>
          </a:p>
          <a:p>
            <a:pPr>
              <a:buFont typeface="Arial" charset="0"/>
              <a:buChar char="•"/>
            </a:pPr>
            <a:endParaRPr lang="en-US" sz="2400" dirty="0" smtClean="0"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ＭＳ Ｐゴシック" pitchFamily="34" charset="-128"/>
                <a:cs typeface="ＭＳ Ｐゴシック" pitchFamily="-11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-112" charset="0"/>
                <a:ea typeface="ＭＳ Ｐゴシック" pitchFamily="34" charset="-128"/>
                <a:cs typeface="ＭＳ Ｐゴシック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28" charset="0"/>
                <a:ea typeface="ＭＳ Ｐゴシック" pitchFamily="28" charset="-128"/>
                <a:cs typeface="ＭＳ Ｐゴシック" pitchFamily="28" charset="-128"/>
              </a:defRPr>
            </a:lvl9pPr>
          </a:lstStyle>
          <a:p>
            <a:r>
              <a:rPr lang="en-US" dirty="0" smtClean="0"/>
              <a:t>How you can get involved GHTC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0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Volunteer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4726" y="1600201"/>
            <a:ext cx="5860473" cy="123998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Get Involved</a:t>
            </a:r>
          </a:p>
          <a:p>
            <a:pPr marL="0" indent="0" algn="ctr">
              <a:buNone/>
            </a:pPr>
            <a:r>
              <a:rPr lang="en-US" dirty="0" smtClean="0"/>
              <a:t>Make a Difference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2" y="2822285"/>
            <a:ext cx="4075545" cy="305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Humanitarian Activities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Humanitarian </a:t>
            </a:r>
            <a:r>
              <a:rPr lang="en-US" sz="2000" dirty="0">
                <a:latin typeface="Arial"/>
                <a:cs typeface="Arial"/>
              </a:rPr>
              <a:t>Activities Committee (2016</a:t>
            </a:r>
            <a:r>
              <a:rPr lang="en-US" sz="2000" dirty="0" smtClean="0">
                <a:latin typeface="Arial"/>
                <a:cs typeface="Arial"/>
              </a:rPr>
              <a:t>) Laura </a:t>
            </a:r>
            <a:r>
              <a:rPr lang="en-US" sz="2000" dirty="0">
                <a:latin typeface="Arial"/>
                <a:cs typeface="Arial"/>
              </a:rPr>
              <a:t>Jacobs, Chair 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SIGHT</a:t>
            </a:r>
            <a:r>
              <a:rPr lang="en-US" sz="2000" dirty="0">
                <a:latin typeface="Arial"/>
                <a:cs typeface="Arial"/>
              </a:rPr>
              <a:t>, major continuous  activity by 70+ groups world-wide with </a:t>
            </a:r>
            <a:r>
              <a:rPr lang="en-US" sz="2000" dirty="0" smtClean="0">
                <a:latin typeface="Arial"/>
                <a:cs typeface="Arial"/>
              </a:rPr>
              <a:t>5 </a:t>
            </a:r>
            <a:r>
              <a:rPr lang="en-US" sz="2000" dirty="0">
                <a:latin typeface="Arial"/>
                <a:cs typeface="Arial"/>
              </a:rPr>
              <a:t>in USA reporting, all in Region 6: </a:t>
            </a:r>
          </a:p>
          <a:p>
            <a:pPr>
              <a:buFont typeface="Arial"/>
              <a:buChar char="•"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Major IEEE HA events: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IEEE GHTC – Region 6 (Seattle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smtClean="0">
                <a:latin typeface="Arial"/>
                <a:cs typeface="Arial"/>
              </a:rPr>
              <a:t>SFBAC, SCV) – since 2011</a:t>
            </a:r>
          </a:p>
          <a:p>
            <a:pPr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SusTech - Region 6 (Utah, Oregon)  – since </a:t>
            </a:r>
            <a:r>
              <a:rPr lang="en-US" sz="2000" dirty="0" smtClean="0">
                <a:latin typeface="Arial"/>
                <a:cs typeface="Arial"/>
              </a:rPr>
              <a:t>2013</a:t>
            </a:r>
            <a:endParaRPr lang="en-US" sz="200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IEEE HTC - Region 10 – Philippines – since 2013</a:t>
            </a:r>
            <a:endParaRPr lang="en-US" sz="200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IEEE IHTC – Region 3,7 Canada – since </a:t>
            </a:r>
            <a:r>
              <a:rPr lang="en-US" sz="2000" dirty="0" smtClean="0">
                <a:latin typeface="Arial"/>
                <a:cs typeface="Arial"/>
              </a:rPr>
              <a:t>2013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IEEE ISTAS – Region 8, Dublin and South Africa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IEEE MHTC – Region 9 – since 2015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5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981200"/>
            <a:ext cx="8054109" cy="411480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Humanitarian Activities Committee -  Laura Jacobs, Chair</a:t>
            </a:r>
          </a:p>
          <a:p>
            <a:pPr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Region 6 - Catherine Nelson</a:t>
            </a:r>
            <a:r>
              <a:rPr lang="en-US" sz="2200" dirty="0">
                <a:latin typeface="Arial"/>
                <a:cs typeface="Arial"/>
              </a:rPr>
              <a:t>, Humanitarian </a:t>
            </a:r>
            <a:r>
              <a:rPr lang="en-US" sz="2200" dirty="0" smtClean="0">
                <a:latin typeface="Arial"/>
                <a:cs typeface="Arial"/>
              </a:rPr>
              <a:t>Activities Chair </a:t>
            </a:r>
          </a:p>
          <a:p>
            <a:pPr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SCV-Section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- Catherine Nelson, GHTC Committee Chair</a:t>
            </a:r>
          </a:p>
          <a:p>
            <a:pPr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SCV-Section- Daniel Lottis, SIGHT Committee Chair</a:t>
            </a:r>
          </a:p>
          <a:p>
            <a:pPr>
              <a:buFont typeface="Wingdings" charset="2"/>
              <a:buChar char="§"/>
            </a:pPr>
            <a:endParaRPr lang="en-US" sz="22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400" dirty="0">
                <a:latin typeface="Arial"/>
                <a:cs typeface="Arial"/>
              </a:rPr>
              <a:t>http://ieee-region6.org/humanitarian-activities/</a:t>
            </a:r>
          </a:p>
          <a:p>
            <a:pPr>
              <a:buFont typeface="Wingdings" charset="2"/>
              <a:buChar char="§"/>
            </a:pPr>
            <a:r>
              <a:rPr lang="en-US" sz="2200" dirty="0" smtClean="0">
                <a:latin typeface="Arial"/>
                <a:cs typeface="Arial"/>
              </a:rPr>
              <a:t> 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6 HA Officers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44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HA Chapter Contributions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2057400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dirty="0" smtClean="0"/>
              <a:t>Provided Grants/Subsidies for local student registration or for event for their Society or Chapter</a:t>
            </a:r>
          </a:p>
          <a:p>
            <a:pPr marL="342900" indent="-342900">
              <a:buFont typeface="Wingdings" charset="2"/>
              <a:buChar char="§"/>
            </a:pPr>
            <a:r>
              <a:rPr lang="en-US" dirty="0" smtClean="0"/>
              <a:t>At GHTC2014, SCV-WIE sponsored a WIE event and OEB Section subsidized 4 Ohlone College students’ registration</a:t>
            </a:r>
          </a:p>
          <a:p>
            <a:pPr marL="342900" indent="-342900">
              <a:buFont typeface="Wingdings" charset="2"/>
              <a:buChar char="§"/>
            </a:pPr>
            <a:r>
              <a:rPr lang="en-US" dirty="0" smtClean="0"/>
              <a:t>Supported Society presentations and exhibits;  at GHTC2014, PES and The IEEE </a:t>
            </a:r>
            <a:r>
              <a:rPr lang="en-US" i="1" dirty="0" smtClean="0"/>
              <a:t>Smart Village</a:t>
            </a:r>
            <a:r>
              <a:rPr lang="en-US" dirty="0" smtClean="0"/>
              <a:t> (formerly Community Solutions Initiative) exhibited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71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Humanitarian Activities Committee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23382" cy="4114800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The IEEE Humanitarian Activities Committee (HAC) is tasked with supporting the Board-endorsed vision of IEEE volunteers around the world carrying out and/or supporting impactful humanitarian activities at the local level; i.e., "feet on the ground</a:t>
            </a:r>
            <a:r>
              <a:rPr lang="en-US" sz="2000" dirty="0" smtClean="0">
                <a:latin typeface="Arial"/>
                <a:cs typeface="Arial"/>
              </a:rPr>
              <a:t>.”</a:t>
            </a:r>
          </a:p>
          <a:p>
            <a:pPr>
              <a:buFont typeface="Wingdings" charset="2"/>
              <a:buChar char="§"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Provide grants for </a:t>
            </a: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umanitarian events</a:t>
            </a:r>
          </a:p>
          <a:p>
            <a:pPr lvl="1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  <a:hlinkClick r:id="rId3"/>
              </a:rPr>
              <a:t>http</a:t>
            </a:r>
            <a:r>
              <a:rPr lang="en-US" sz="1600" dirty="0">
                <a:latin typeface="Arial"/>
                <a:cs typeface="Arial"/>
                <a:hlinkClick r:id="rId3"/>
              </a:rPr>
              <a:t>://www.ieee.org/documents/</a:t>
            </a:r>
            <a:r>
              <a:rPr lang="en-US" sz="1600" dirty="0" smtClean="0">
                <a:latin typeface="Arial"/>
                <a:cs typeface="Arial"/>
                <a:hlinkClick r:id="rId3"/>
              </a:rPr>
              <a:t>hac_event_rpf.pdf</a:t>
            </a:r>
            <a:r>
              <a:rPr lang="en-US" sz="1600" dirty="0" smtClean="0">
                <a:latin typeface="Arial"/>
                <a:cs typeface="Arial"/>
              </a:rPr>
              <a:t> </a:t>
            </a:r>
          </a:p>
          <a:p>
            <a:pPr lvl="1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</a:rPr>
              <a:t>Jan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Mar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May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July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Sept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Provide grants for humanitarian 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projects</a:t>
            </a:r>
          </a:p>
          <a:p>
            <a:pPr lvl="1">
              <a:buFont typeface="Arial"/>
              <a:buChar char="•"/>
            </a:pPr>
            <a:r>
              <a:rPr lang="en-US" sz="1800" dirty="0">
                <a:latin typeface="Arial"/>
                <a:cs typeface="Arial"/>
                <a:hlinkClick r:id="rId4"/>
              </a:rPr>
              <a:t>http://www.ieee.org/documents/</a:t>
            </a:r>
            <a:r>
              <a:rPr lang="en-US" sz="1800" dirty="0" smtClean="0">
                <a:latin typeface="Arial"/>
                <a:cs typeface="Arial"/>
                <a:hlinkClick r:id="rId4"/>
              </a:rPr>
              <a:t>hac_project_rpf.pdf</a:t>
            </a:r>
            <a:r>
              <a:rPr lang="en-US" sz="1800" dirty="0" smtClean="0">
                <a:latin typeface="Arial"/>
                <a:cs typeface="Arial"/>
              </a:rPr>
              <a:t> </a:t>
            </a:r>
          </a:p>
          <a:p>
            <a:pPr lvl="1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</a:rPr>
              <a:t>Feb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May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, Aug 15</a:t>
            </a:r>
            <a:r>
              <a:rPr lang="en-US" sz="1800" baseline="30000" dirty="0" smtClean="0">
                <a:latin typeface="Arial"/>
                <a:cs typeface="Arial"/>
              </a:rPr>
              <a:t>th</a:t>
            </a:r>
            <a:r>
              <a:rPr lang="en-US" sz="1800" dirty="0" smtClean="0">
                <a:latin typeface="Arial"/>
                <a:cs typeface="Arial"/>
              </a:rPr>
              <a:t> </a:t>
            </a:r>
          </a:p>
          <a:p>
            <a:pPr lvl="1">
              <a:buFont typeface="Wingdings" charset="2"/>
              <a:buChar char="§"/>
            </a:pPr>
            <a:endParaRPr lang="en-US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smtClean="0">
                <a:latin typeface="Arial"/>
                <a:cs typeface="Arial"/>
                <a:hlinkClick r:id="rId5"/>
              </a:rPr>
              <a:t>http://www.ieee.org/about/corporate humanitarian_activities_committee.html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74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i="1" dirty="0" smtClean="0">
                <a:latin typeface="Arial"/>
                <a:cs typeface="Arial"/>
              </a:rPr>
              <a:t>Laura Jacob</a:t>
            </a:r>
            <a:r>
              <a:rPr lang="en-US" sz="2000" dirty="0" smtClean="0">
                <a:latin typeface="Arial"/>
                <a:cs typeface="Arial"/>
              </a:rPr>
              <a:t>, Chair</a:t>
            </a:r>
          </a:p>
          <a:p>
            <a:pPr>
              <a:buFont typeface="Arial"/>
              <a:buChar char="•"/>
            </a:pPr>
            <a:r>
              <a:rPr lang="en-US" sz="2000" i="1" dirty="0" smtClean="0">
                <a:latin typeface="Arial"/>
                <a:cs typeface="Arial"/>
              </a:rPr>
              <a:t>Mike Lightner</a:t>
            </a:r>
            <a:r>
              <a:rPr lang="en-US" sz="2000" dirty="0" smtClean="0">
                <a:latin typeface="Arial"/>
                <a:cs typeface="Arial"/>
              </a:rPr>
              <a:t>, Past Chair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Mario Aleman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Paul Cunningham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Alfredo Herrera</a:t>
            </a:r>
          </a:p>
          <a:p>
            <a:pPr>
              <a:buFont typeface="Arial"/>
              <a:buChar char="•"/>
            </a:pPr>
            <a:r>
              <a:rPr lang="en-US" sz="2000" i="1" dirty="0" smtClean="0">
                <a:latin typeface="Arial"/>
                <a:cs typeface="Arial"/>
              </a:rPr>
              <a:t>Kartik Kulkarni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Tim Lee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Kevin Passino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Jackie Stenson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Vineeth Vijayaraghavan</a:t>
            </a:r>
          </a:p>
          <a:p>
            <a:pPr>
              <a:buFont typeface="Arial"/>
              <a:buChar char="•"/>
            </a:pPr>
            <a:r>
              <a:rPr lang="en-US" sz="2000" i="1" dirty="0" smtClean="0">
                <a:latin typeface="Arial"/>
                <a:cs typeface="Arial"/>
              </a:rPr>
              <a:t>Holly Schneider Brown</a:t>
            </a:r>
            <a:r>
              <a:rPr lang="en-US" sz="2000" dirty="0" smtClean="0">
                <a:latin typeface="Arial"/>
                <a:cs typeface="Arial"/>
              </a:rPr>
              <a:t>, Staff Lead</a:t>
            </a:r>
          </a:p>
          <a:p>
            <a:pPr>
              <a:buFont typeface="Arial"/>
              <a:buChar char="•"/>
            </a:pPr>
            <a:r>
              <a:rPr lang="en-US" sz="2000" i="1" dirty="0" smtClean="0">
                <a:latin typeface="Arial"/>
                <a:cs typeface="Arial"/>
              </a:rPr>
              <a:t>Jackie Halliday</a:t>
            </a:r>
            <a:r>
              <a:rPr lang="en-US" sz="2000" dirty="0" smtClean="0">
                <a:latin typeface="Arial"/>
                <a:cs typeface="Arial"/>
              </a:rPr>
              <a:t>, Program Coordinator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Ad </a:t>
            </a:r>
            <a:r>
              <a:rPr lang="en-US" dirty="0">
                <a:latin typeface="Arial"/>
                <a:cs typeface="Arial"/>
              </a:rPr>
              <a:t>Hoc Committee on Humanitarian Initiatives Members</a:t>
            </a:r>
          </a:p>
        </p:txBody>
      </p:sp>
    </p:spTree>
    <p:extLst>
      <p:ext uri="{BB962C8B-B14F-4D97-AF65-F5344CB8AC3E}">
        <p14:creationId xmlns:p14="http://schemas.microsoft.com/office/powerpoint/2010/main" val="2603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The Special Interest Group on Humanitarian Technology (SIGHT for short) is part of the HAC. It focuses on smaller projects and has a broader scope and portfolio. 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To bring together members/IEEE OUs working in or wishing to work in humanitarian fields and to encourage and promote them in activities that use humanitarian technologies by giving them an opportunity for participation</a:t>
            </a:r>
            <a:r>
              <a:rPr lang="en-US" sz="2000" dirty="0" smtClean="0">
                <a:latin typeface="Arial"/>
                <a:cs typeface="Arial"/>
              </a:rPr>
              <a:t>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  <a:hlinkClick r:id="rId2"/>
              </a:rPr>
              <a:t>http://www.ieee.org/</a:t>
            </a:r>
            <a:r>
              <a:rPr lang="en-US" sz="2000" dirty="0" smtClean="0">
                <a:latin typeface="Arial"/>
                <a:cs typeface="Arial"/>
                <a:hlinkClick r:id="rId2"/>
              </a:rPr>
              <a:t>special_interest_group_on_humanitarian_technology.html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  <a:hlinkClick r:id="rId3"/>
              </a:rPr>
              <a:t>https://www.facebook.com/IEEESIGHT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-633" b="204"/>
          <a:stretch/>
        </p:blipFill>
        <p:spPr>
          <a:xfrm>
            <a:off x="646545" y="600364"/>
            <a:ext cx="3833091" cy="1093216"/>
          </a:xfrm>
        </p:spPr>
      </p:pic>
    </p:spTree>
    <p:extLst>
      <p:ext uri="{BB962C8B-B14F-4D97-AF65-F5344CB8AC3E}">
        <p14:creationId xmlns:p14="http://schemas.microsoft.com/office/powerpoint/2010/main" val="41246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41218"/>
          </a:xfrm>
        </p:spPr>
        <p:txBody>
          <a:bodyPr/>
          <a:lstStyle/>
          <a:p>
            <a:r>
              <a:rPr lang="en-US" dirty="0"/>
              <a:t>SIGHT Steering </a:t>
            </a:r>
            <a:r>
              <a:rPr lang="en-US" dirty="0" smtClean="0"/>
              <a:t>Committee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7346" y="1461655"/>
            <a:ext cx="7772400" cy="4114800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 smtClean="0"/>
              <a:t>Kartik </a:t>
            </a:r>
            <a:r>
              <a:rPr lang="en-US" sz="2000" dirty="0"/>
              <a:t>Kulkarni (Chair)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Ed Aoki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Alfredo Herrera (Engagement Subcommittee Chair)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Nirupama Prakash Kumar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Ray Larsen (Projects Subcommittee Chair)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Raj Madhavan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Deepak Mathur (Operations Subcommittee Chair)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Eduardo Navarro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Jay Pearlman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Arjun Pillai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Sampathkumar Veeraraghavan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Prasanna Venkatesan</a:t>
            </a:r>
          </a:p>
          <a:p>
            <a:pPr>
              <a:buFont typeface="Wingdings" charset="2"/>
              <a:buChar char="§"/>
            </a:pPr>
            <a:r>
              <a:rPr lang="en-US" sz="2000" dirty="0"/>
              <a:t>Holly Schneider Brown (Staff </a:t>
            </a:r>
            <a:r>
              <a:rPr lang="en-US" sz="2000" dirty="0" smtClean="0"/>
              <a:t>Lead</a:t>
            </a:r>
            <a:r>
              <a:rPr lang="en-US" sz="2000" dirty="0"/>
              <a:t>)</a:t>
            </a:r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633" b="204"/>
          <a:stretch/>
        </p:blipFill>
        <p:spPr>
          <a:xfrm>
            <a:off x="646545" y="600364"/>
            <a:ext cx="3833091" cy="1093216"/>
          </a:xfrm>
        </p:spPr>
      </p:pic>
    </p:spTree>
    <p:extLst>
      <p:ext uri="{BB962C8B-B14F-4D97-AF65-F5344CB8AC3E}">
        <p14:creationId xmlns:p14="http://schemas.microsoft.com/office/powerpoint/2010/main" val="70152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18127"/>
          </a:xfrm>
        </p:spPr>
        <p:txBody>
          <a:bodyPr/>
          <a:lstStyle/>
          <a:p>
            <a:r>
              <a:rPr lang="en-US" dirty="0"/>
              <a:t>SIGHT </a:t>
            </a:r>
            <a:r>
              <a:rPr lang="en-US" dirty="0" smtClean="0"/>
              <a:t>Groups/Projects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436" y="1369291"/>
            <a:ext cx="7772400" cy="4114800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There </a:t>
            </a:r>
            <a:r>
              <a:rPr lang="en-US" sz="2000" dirty="0">
                <a:latin typeface="Arial"/>
                <a:cs typeface="Arial"/>
              </a:rPr>
              <a:t>are </a:t>
            </a:r>
            <a:r>
              <a:rPr lang="en-US" sz="2000" dirty="0" smtClean="0">
                <a:latin typeface="Arial"/>
                <a:cs typeface="Arial"/>
              </a:rPr>
              <a:t>70+ </a:t>
            </a:r>
            <a:r>
              <a:rPr lang="en-US" sz="2000" dirty="0">
                <a:latin typeface="Arial"/>
                <a:cs typeface="Arial"/>
              </a:rPr>
              <a:t>Global active site groups with 5 </a:t>
            </a:r>
            <a:r>
              <a:rPr lang="en-US" sz="2000" dirty="0" smtClean="0">
                <a:latin typeface="Arial"/>
                <a:cs typeface="Arial"/>
              </a:rPr>
              <a:t>in </a:t>
            </a:r>
            <a:r>
              <a:rPr lang="en-US" sz="2000" dirty="0">
                <a:latin typeface="Arial"/>
                <a:cs typeface="Arial"/>
              </a:rPr>
              <a:t>Region 6: San Diego, Santa Clara Valley, Seattle, Sierra Vista and Treasure Valley</a:t>
            </a:r>
            <a:r>
              <a:rPr lang="en-US" sz="2000" dirty="0" smtClean="0">
                <a:latin typeface="Arial"/>
                <a:cs typeface="Arial"/>
              </a:rPr>
              <a:t>.</a:t>
            </a:r>
          </a:p>
          <a:p>
            <a:pPr>
              <a:buFont typeface="Wingdings" charset="2"/>
              <a:buChar char="§"/>
            </a:pP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Solar electric power for rickshaws or sensors for monitoring water quality in remote villages.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STEM training with native American, working with inner city “refuges” to improve their skill base </a:t>
            </a: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creation of new water assessment tools for drinking </a:t>
            </a:r>
            <a:r>
              <a:rPr lang="en-US" sz="2000" dirty="0" smtClean="0">
                <a:latin typeface="Arial"/>
                <a:cs typeface="Arial"/>
              </a:rPr>
              <a:t>water</a:t>
            </a:r>
          </a:p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/>
                <a:cs typeface="Arial"/>
              </a:rPr>
              <a:t>Collaboration with </a:t>
            </a:r>
            <a:r>
              <a:rPr lang="en-US" sz="2000" dirty="0">
                <a:latin typeface="Arial"/>
                <a:cs typeface="Arial"/>
                <a:hlinkClick r:id="rId2"/>
              </a:rPr>
              <a:t>Engineering for Change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Form a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SIGHT 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group.  </a:t>
            </a:r>
            <a:r>
              <a:rPr lang="en-US" sz="2000" dirty="0" smtClean="0">
                <a:latin typeface="Arial"/>
                <a:cs typeface="Arial"/>
              </a:rPr>
              <a:t>Apply </a:t>
            </a:r>
            <a:r>
              <a:rPr lang="en-US" sz="2000" dirty="0">
                <a:latin typeface="Arial"/>
                <a:cs typeface="Arial"/>
              </a:rPr>
              <a:t>by completing the </a:t>
            </a:r>
            <a:r>
              <a:rPr lang="en-US" sz="2000" dirty="0">
                <a:latin typeface="Arial"/>
                <a:cs typeface="Arial"/>
                <a:hlinkClick r:id="rId3"/>
              </a:rPr>
              <a:t>petition</a:t>
            </a:r>
            <a:r>
              <a:rPr lang="en-US" sz="2000" dirty="0">
                <a:latin typeface="Arial"/>
                <a:cs typeface="Arial"/>
              </a:rPr>
              <a:t> E-mail: </a:t>
            </a:r>
            <a:r>
              <a:rPr lang="en-US" sz="2000" dirty="0">
                <a:latin typeface="Arial"/>
                <a:cs typeface="Arial"/>
                <a:hlinkClick r:id="rId4"/>
              </a:rPr>
              <a:t>Holly Schneider </a:t>
            </a:r>
            <a:r>
              <a:rPr lang="en-US" sz="2000" dirty="0" smtClean="0">
                <a:latin typeface="Arial"/>
                <a:cs typeface="Arial"/>
                <a:hlinkClick r:id="rId4"/>
              </a:rPr>
              <a:t>Brown</a:t>
            </a:r>
            <a:endParaRPr lang="en-US" sz="2000" dirty="0" smtClean="0"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/>
                <a:cs typeface="Arial"/>
              </a:rPr>
              <a:t>https://www.ieee.org/about/corporate/initiatives/sight_project_guidelines.pdf</a:t>
            </a:r>
          </a:p>
          <a:p>
            <a:pPr>
              <a:buFont typeface="Wingdings" charset="2"/>
              <a:buChar char="§"/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3E551-03C6-4F4B-B2DE-5F2DA1893F8B}" type="datetime1">
              <a:rPr lang="en-US" smtClean="0"/>
              <a:pPr>
                <a:defRPr/>
              </a:pPr>
              <a:t>1/28/2016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D8A8F5-65D6-4EEF-BA73-A9DF67802C7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ieee_corporate_template_1">
  <a:themeElements>
    <a:clrScheme name="Custom 3">
      <a:dk1>
        <a:srgbClr val="000000"/>
      </a:dk1>
      <a:lt1>
        <a:srgbClr val="FFFFFF"/>
      </a:lt1>
      <a:dk2>
        <a:srgbClr val="005582"/>
      </a:dk2>
      <a:lt2>
        <a:srgbClr val="808080"/>
      </a:lt2>
      <a:accent1>
        <a:srgbClr val="DC5D26"/>
      </a:accent1>
      <a:accent2>
        <a:srgbClr val="52A93A"/>
      </a:accent2>
      <a:accent3>
        <a:srgbClr val="FFFFFF"/>
      </a:accent3>
      <a:accent4>
        <a:srgbClr val="000000"/>
      </a:accent4>
      <a:accent5>
        <a:srgbClr val="6C0521"/>
      </a:accent5>
      <a:accent6>
        <a:srgbClr val="477E27"/>
      </a:accent6>
      <a:hlink>
        <a:srgbClr val="0080FF"/>
      </a:hlink>
      <a:folHlink>
        <a:srgbClr val="48186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F3D88"/>
        </a:dk2>
        <a:lt2>
          <a:srgbClr val="808080"/>
        </a:lt2>
        <a:accent1>
          <a:srgbClr val="FF8000"/>
        </a:accent1>
        <a:accent2>
          <a:srgbClr val="59B308"/>
        </a:accent2>
        <a:accent3>
          <a:srgbClr val="FFFFFF"/>
        </a:accent3>
        <a:accent4>
          <a:srgbClr val="000000"/>
        </a:accent4>
        <a:accent5>
          <a:srgbClr val="FFC0AA"/>
        </a:accent5>
        <a:accent6>
          <a:srgbClr val="50A206"/>
        </a:accent6>
        <a:hlink>
          <a:srgbClr val="008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EEE_customSlides">
  <a:themeElements>
    <a:clrScheme name="Custom 3">
      <a:dk1>
        <a:srgbClr val="000000"/>
      </a:dk1>
      <a:lt1>
        <a:srgbClr val="FFFFFF"/>
      </a:lt1>
      <a:dk2>
        <a:srgbClr val="005582"/>
      </a:dk2>
      <a:lt2>
        <a:srgbClr val="808080"/>
      </a:lt2>
      <a:accent1>
        <a:srgbClr val="DC5D26"/>
      </a:accent1>
      <a:accent2>
        <a:srgbClr val="52A93A"/>
      </a:accent2>
      <a:accent3>
        <a:srgbClr val="FFFFFF"/>
      </a:accent3>
      <a:accent4>
        <a:srgbClr val="000000"/>
      </a:accent4>
      <a:accent5>
        <a:srgbClr val="6C0521"/>
      </a:accent5>
      <a:accent6>
        <a:srgbClr val="477E27"/>
      </a:accent6>
      <a:hlink>
        <a:srgbClr val="0080FF"/>
      </a:hlink>
      <a:folHlink>
        <a:srgbClr val="48186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F3D88"/>
        </a:dk2>
        <a:lt2>
          <a:srgbClr val="808080"/>
        </a:lt2>
        <a:accent1>
          <a:srgbClr val="FF8000"/>
        </a:accent1>
        <a:accent2>
          <a:srgbClr val="59B308"/>
        </a:accent2>
        <a:accent3>
          <a:srgbClr val="FFFFFF"/>
        </a:accent3>
        <a:accent4>
          <a:srgbClr val="000000"/>
        </a:accent4>
        <a:accent5>
          <a:srgbClr val="FFC0AA"/>
        </a:accent5>
        <a:accent6>
          <a:srgbClr val="50A206"/>
        </a:accent6>
        <a:hlink>
          <a:srgbClr val="008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ieee_corporate_template_1</Template>
  <TotalTime>4374</TotalTime>
  <Words>1163</Words>
  <Application>Microsoft Office PowerPoint</Application>
  <PresentationFormat>On-screen Show (4:3)</PresentationFormat>
  <Paragraphs>193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Verdana</vt:lpstr>
      <vt:lpstr>Wingdings</vt:lpstr>
      <vt:lpstr>ieee_corporate_template_1</vt:lpstr>
      <vt:lpstr>IEEE_customSlides</vt:lpstr>
      <vt:lpstr>A Healthy PACE:   Member and Humanitarian Service </vt:lpstr>
      <vt:lpstr>IEEE Humanitarian Activities  </vt:lpstr>
      <vt:lpstr>Region 6 HA Officers</vt:lpstr>
      <vt:lpstr>Some HA Chapter Contributions</vt:lpstr>
      <vt:lpstr>IEEE Humanitarian Activities Committee </vt:lpstr>
      <vt:lpstr>Ad Hoc Committee on Humanitarian Initiatives Members</vt:lpstr>
      <vt:lpstr>PowerPoint Presentation</vt:lpstr>
      <vt:lpstr>SIGHT Steering Committee</vt:lpstr>
      <vt:lpstr>SIGHT Groups/Projects</vt:lpstr>
      <vt:lpstr> </vt:lpstr>
      <vt:lpstr> </vt:lpstr>
      <vt:lpstr> </vt:lpstr>
      <vt:lpstr>GHTC sponsors</vt:lpstr>
      <vt:lpstr>GHTC 2015 status</vt:lpstr>
      <vt:lpstr>GHTC finances</vt:lpstr>
      <vt:lpstr>GHTC mission: add entrepreneurial community</vt:lpstr>
      <vt:lpstr>GHTC 2016 status</vt:lpstr>
      <vt:lpstr> </vt:lpstr>
      <vt:lpstr>Volunteer</vt:lpstr>
    </vt:vector>
  </TitlesOfParts>
  <Company>IEEE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ftardo</dc:creator>
  <cp:lastModifiedBy>Joseph Decuir</cp:lastModifiedBy>
  <cp:revision>236</cp:revision>
  <dcterms:created xsi:type="dcterms:W3CDTF">2010-02-05T19:49:13Z</dcterms:created>
  <dcterms:modified xsi:type="dcterms:W3CDTF">2016-01-28T21:11:59Z</dcterms:modified>
</cp:coreProperties>
</file>