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9"/>
  </p:notesMasterIdLst>
  <p:sldIdLst>
    <p:sldId id="256" r:id="rId2"/>
    <p:sldId id="287" r:id="rId3"/>
    <p:sldId id="277" r:id="rId4"/>
    <p:sldId id="268" r:id="rId5"/>
    <p:sldId id="269" r:id="rId6"/>
    <p:sldId id="289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44024" autoAdjust="0"/>
  </p:normalViewPr>
  <p:slideViewPr>
    <p:cSldViewPr>
      <p:cViewPr varScale="1">
        <p:scale>
          <a:sx n="40" d="100"/>
          <a:sy n="40" d="100"/>
        </p:scale>
        <p:origin x="2678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CBFCF-DEDD-4D5E-BD67-DE719B75EDE3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F6DA74-09C1-4B1B-9753-A78669CB7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2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fontAlgn="t">
              <a:spcBef>
                <a:spcPts val="1500"/>
              </a:spcBef>
              <a:buSzPct val="100000"/>
              <a:defRPr/>
            </a:pPr>
            <a:r>
              <a:rPr lang="en-US" sz="2400" dirty="0" smtClean="0"/>
              <a:t>Develop a volunteer-led environment where technical thought leaders converge and create communities for people working in our fields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spcBef>
                <a:spcPts val="1500"/>
              </a:spcBef>
              <a:buSzPct val="100000"/>
              <a:defRPr/>
            </a:pPr>
            <a:r>
              <a:rPr lang="en-US" sz="2400" dirty="0" smtClean="0"/>
              <a:t>Solicit, refine and disseminate quality technical information 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spcBef>
                <a:spcPts val="1500"/>
              </a:spcBef>
              <a:buSzPct val="100000"/>
              <a:defRPr/>
            </a:pPr>
            <a:r>
              <a:rPr lang="en-US" sz="2400" dirty="0" smtClean="0"/>
              <a:t>Organize technical gatherings to foster innovation and interchange </a:t>
            </a:r>
          </a:p>
          <a:p>
            <a:pPr lvl="1">
              <a:spcBef>
                <a:spcPts val="1500"/>
              </a:spcBef>
              <a:buSzPct val="100000"/>
              <a:defRPr/>
            </a:pPr>
            <a:r>
              <a:rPr lang="en-US" sz="2400" dirty="0" smtClean="0"/>
              <a:t>Nurture and promote innovative technical ideas and new technical fields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6DA74-09C1-4B1B-9753-A78669CB7E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77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/>
            <a:fld id="{932E4955-56C9-4E1E-AD1A-37AD0F5123EB}" type="slidenum">
              <a:rPr lang="en-US" sz="1200" b="0"/>
              <a:pPr algn="r"/>
              <a:t>3</a:t>
            </a:fld>
            <a:endParaRPr lang="en-US" sz="1200" b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7102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6DA74-09C1-4B1B-9753-A78669CB7E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8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Univer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8" y="0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5" descr="shutterstock_769389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9" t="18909" r="17081"/>
          <a:stretch>
            <a:fillRect/>
          </a:stretch>
        </p:blipFill>
        <p:spPr bwMode="auto">
          <a:xfrm>
            <a:off x="6858000" y="0"/>
            <a:ext cx="2286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shutterstock_1070852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4" r="23894"/>
          <a:stretch>
            <a:fillRect/>
          </a:stretch>
        </p:blipFill>
        <p:spPr bwMode="auto">
          <a:xfrm>
            <a:off x="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12" descr="shutterstock_1202063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7" t="7475" r="33949" b="23048"/>
          <a:stretch>
            <a:fillRect/>
          </a:stretch>
        </p:blipFill>
        <p:spPr bwMode="auto">
          <a:xfrm>
            <a:off x="228600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8" descr="shutterstock_58382266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8" r="21448"/>
          <a:stretch>
            <a:fillRect/>
          </a:stretch>
        </p:blipFill>
        <p:spPr bwMode="auto">
          <a:xfrm>
            <a:off x="457200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5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374826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4"/>
          </p:nvPr>
        </p:nvSpPr>
        <p:spPr>
          <a:xfrm>
            <a:off x="4738863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9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366889" y="1645920"/>
            <a:ext cx="4035247" cy="78982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600" b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7"/>
          </p:nvPr>
        </p:nvSpPr>
        <p:spPr>
          <a:xfrm>
            <a:off x="4703762" y="1645920"/>
            <a:ext cx="4045126" cy="78982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357187" y="2659063"/>
            <a:ext cx="4044950" cy="335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5"/>
          </p:nvPr>
        </p:nvSpPr>
        <p:spPr>
          <a:xfrm>
            <a:off x="4703762" y="2659063"/>
            <a:ext cx="4044950" cy="335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69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1"/>
          </p:nvPr>
        </p:nvSpPr>
        <p:spPr>
          <a:xfrm>
            <a:off x="4678538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6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2"/>
          </p:nvPr>
        </p:nvSpPr>
        <p:spPr>
          <a:xfrm>
            <a:off x="365125" y="1644650"/>
            <a:ext cx="3997325" cy="4367213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27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390702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4752975" y="1644650"/>
            <a:ext cx="3987800" cy="2011363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752975" y="4006850"/>
            <a:ext cx="3987800" cy="2011363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09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half" idx="16"/>
          </p:nvPr>
        </p:nvSpPr>
        <p:spPr>
          <a:xfrm>
            <a:off x="370987" y="1645920"/>
            <a:ext cx="3992697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0"/>
          </p:nvPr>
        </p:nvSpPr>
        <p:spPr>
          <a:xfrm>
            <a:off x="4760289" y="1645920"/>
            <a:ext cx="3992697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348289" y="3920063"/>
            <a:ext cx="3992697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22"/>
          </p:nvPr>
        </p:nvSpPr>
        <p:spPr>
          <a:xfrm>
            <a:off x="4737591" y="3920063"/>
            <a:ext cx="3992697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3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Subtitle 6"/>
          <p:cNvSpPr>
            <a:spLocks noGrp="1"/>
          </p:cNvSpPr>
          <p:nvPr>
            <p:ph type="body" sz="half" idx="2"/>
          </p:nvPr>
        </p:nvSpPr>
        <p:spPr>
          <a:xfrm>
            <a:off x="1473197" y="5397500"/>
            <a:ext cx="5689601" cy="609599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473200" y="1670050"/>
            <a:ext cx="5689600" cy="3587750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58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8" y="0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95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7" cy="134055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66889" y="197555"/>
            <a:ext cx="8381999" cy="1030112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header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50B30B4-8BA1-E748-9630-47607DB342DA}" type="datetime1">
              <a:rPr lang="en-US" smtClean="0"/>
              <a:t>1/18/2016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0BC5383-B22C-A746-A4AF-C32103C6BFA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366889" y="1644952"/>
            <a:ext cx="8381999" cy="4366381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spcBef>
                <a:spcPts val="1800"/>
              </a:spcBef>
              <a:buSzPct val="135000"/>
              <a:buFontTx/>
              <a:buBlip>
                <a:blip r:embed="rId3"/>
              </a:buBlip>
              <a:defRPr sz="22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94360" indent="-182880">
              <a:spcBef>
                <a:spcPts val="10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3pPr>
            <a:lvl4pPr marL="105156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defRPr sz="1500" baseline="0"/>
            </a:lvl4pPr>
            <a:lvl5pPr marL="123444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4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Content</a:t>
            </a:r>
          </a:p>
          <a:p>
            <a:pPr lvl="1"/>
            <a:r>
              <a:rPr lang="en-US" sz="1800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 smtClean="0"/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41388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937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79563"/>
            <a:ext cx="7772400" cy="4516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9200" y="6172200"/>
            <a:ext cx="31242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7792CC-8B38-438D-8372-9A6D04A646A9}" type="datetime1">
              <a:rPr lang="en-US"/>
              <a:pPr>
                <a:defRPr/>
              </a:pPr>
              <a:t>1/18/2016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33400" y="6172200"/>
            <a:ext cx="6858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310203-1404-412C-ADE3-DC9EC7F61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43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" y="1645920"/>
            <a:ext cx="8326438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4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Technolog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588" y="0"/>
            <a:ext cx="9170988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18" descr="shutterstock_295816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15311" r="36530"/>
          <a:stretch>
            <a:fillRect/>
          </a:stretch>
        </p:blipFill>
        <p:spPr bwMode="auto">
          <a:xfrm>
            <a:off x="6870700" y="0"/>
            <a:ext cx="22733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32" descr="ISP209388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9" t="19907" b="7997"/>
          <a:stretch>
            <a:fillRect/>
          </a:stretch>
        </p:blipFill>
        <p:spPr bwMode="auto">
          <a:xfrm>
            <a:off x="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35" descr="shutterstock_1241212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6" r="16269"/>
          <a:stretch>
            <a:fillRect/>
          </a:stretch>
        </p:blipFill>
        <p:spPr bwMode="auto">
          <a:xfrm>
            <a:off x="2284413" y="0"/>
            <a:ext cx="2271712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9" descr="shutterstock_43012507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5" r="4950"/>
          <a:stretch>
            <a:fillRect/>
          </a:stretch>
        </p:blipFill>
        <p:spPr bwMode="auto">
          <a:xfrm>
            <a:off x="4573588" y="0"/>
            <a:ext cx="2271712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0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eople and Te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8" y="0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8" descr="shutterstock_7799068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11378" r="-2" b="8519"/>
          <a:stretch>
            <a:fillRect/>
          </a:stretch>
        </p:blipFill>
        <p:spPr bwMode="auto">
          <a:xfrm>
            <a:off x="228600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iStock_000017402661Mediu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3" t="11118" r="6171" b="2959"/>
          <a:stretch>
            <a:fillRect/>
          </a:stretch>
        </p:blipFill>
        <p:spPr bwMode="auto">
          <a:xfrm>
            <a:off x="6858000" y="0"/>
            <a:ext cx="2286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13" descr="shutterstock_3204853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3" t="3491" r="2" b="4852"/>
          <a:stretch>
            <a:fillRect/>
          </a:stretch>
        </p:blipFill>
        <p:spPr bwMode="auto">
          <a:xfrm>
            <a:off x="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15" descr="shutterstock_1130450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" r="41415"/>
          <a:stretch>
            <a:fillRect/>
          </a:stretch>
        </p:blipFill>
        <p:spPr bwMode="auto">
          <a:xfrm>
            <a:off x="457200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68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70988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cover-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26" b="24687"/>
          <a:stretch>
            <a:fillRect/>
          </a:stretch>
        </p:blipFill>
        <p:spPr bwMode="auto">
          <a:xfrm>
            <a:off x="0" y="0"/>
            <a:ext cx="9144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2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Custom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1113" y="0"/>
            <a:ext cx="9172576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74163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285999" y="0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4571999" y="0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6857999" y="0"/>
            <a:ext cx="2315683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5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Custom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88" y="0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9144001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79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417899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4600" b="1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93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9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9"/>
          <p:cNvSpPr>
            <a:spLocks noGrp="1" noChangeAspect="1"/>
          </p:cNvSpPr>
          <p:nvPr>
            <p:ph type="title"/>
          </p:nvPr>
        </p:nvSpPr>
        <p:spPr bwMode="auto">
          <a:xfrm>
            <a:off x="365125" y="134938"/>
            <a:ext cx="83264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444500" y="6356350"/>
            <a:ext cx="3587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372006F7-243D-4C4B-BDE6-9DAD66E80B8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865188" y="6356350"/>
            <a:ext cx="1643062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CFA45E6-8124-4ED6-8061-DE77D09ECEAA}" type="datetimeFigureOut">
              <a:rPr lang="en-US" smtClean="0"/>
              <a:t>1/18/2016</a:t>
            </a:fld>
            <a:endParaRPr lang="en-US"/>
          </a:p>
        </p:txBody>
      </p:sp>
      <p:pic>
        <p:nvPicPr>
          <p:cNvPr id="1029" name="Picture 6" descr="ieee_blue_R0G102B161-lg.pn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113" y="6226175"/>
            <a:ext cx="13938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3"/>
          <p:cNvSpPr>
            <a:spLocks noChangeArrowheads="1"/>
          </p:cNvSpPr>
          <p:nvPr/>
        </p:nvSpPr>
        <p:spPr bwMode="auto">
          <a:xfrm rot="-5400000">
            <a:off x="9449594" y="5911057"/>
            <a:ext cx="17097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600" dirty="0">
                <a:solidFill>
                  <a:srgbClr val="7F7F7F"/>
                </a:solidFill>
              </a:rPr>
              <a:t>12-CRS-0106 REVISED </a:t>
            </a:r>
            <a:r>
              <a:rPr lang="en-US" sz="600" dirty="0" smtClean="0">
                <a:solidFill>
                  <a:srgbClr val="7F7F7F"/>
                </a:solidFill>
              </a:rPr>
              <a:t>8 </a:t>
            </a:r>
            <a:r>
              <a:rPr lang="en-US" sz="600" dirty="0">
                <a:solidFill>
                  <a:srgbClr val="7F7F7F"/>
                </a:solidFill>
              </a:rPr>
              <a:t>FEB 2013</a:t>
            </a:r>
          </a:p>
        </p:txBody>
      </p:sp>
      <p:sp>
        <p:nvSpPr>
          <p:cNvPr id="1031" name="Text Placeholder 11"/>
          <p:cNvSpPr>
            <a:spLocks noGrp="1"/>
          </p:cNvSpPr>
          <p:nvPr>
            <p:ph type="body" idx="1"/>
          </p:nvPr>
        </p:nvSpPr>
        <p:spPr bwMode="auto">
          <a:xfrm>
            <a:off x="365125" y="1646238"/>
            <a:ext cx="8326438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4" r:id="rId17"/>
    <p:sldLayoutId id="2147483725" r:id="rId18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9pPr>
    </p:titleStyle>
    <p:bodyStyle>
      <a:lvl1pPr marL="346075" indent="-346075" algn="l" defTabSz="457200" rtl="0" eaLnBrk="1" fontAlgn="base" hangingPunct="1">
        <a:spcBef>
          <a:spcPts val="1800"/>
        </a:spcBef>
        <a:spcAft>
          <a:spcPct val="0"/>
        </a:spcAft>
        <a:buSzPct val="135000"/>
        <a:buBlip>
          <a:blip r:embed="rId22"/>
        </a:buBlip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93725" indent="-182563" algn="l" defTabSz="457200" rtl="0" eaLnBrk="1" fontAlgn="base" hangingPunct="1">
        <a:spcBef>
          <a:spcPts val="800"/>
        </a:spcBef>
        <a:spcAft>
          <a:spcPct val="0"/>
        </a:spcAft>
        <a:buClr>
          <a:srgbClr val="595959"/>
        </a:buClr>
        <a:buFont typeface="Lucida Grande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182563" algn="l" defTabSz="457200" rtl="0" eaLnBrk="1" fontAlgn="base" hangingPunct="1">
        <a:spcBef>
          <a:spcPts val="700"/>
        </a:spcBef>
        <a:spcAft>
          <a:spcPct val="0"/>
        </a:spcAft>
        <a:buClr>
          <a:srgbClr val="595959"/>
        </a:buClr>
        <a:buFont typeface="Wingdings" charset="0"/>
        <a:buChar char="§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50925" indent="-182563" algn="l" defTabSz="457200" rtl="0" eaLnBrk="1" fontAlgn="base" hangingPunct="1">
        <a:spcBef>
          <a:spcPts val="600"/>
        </a:spcBef>
        <a:spcAft>
          <a:spcPct val="0"/>
        </a:spcAft>
        <a:buClr>
          <a:srgbClr val="595959"/>
        </a:buClr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233488" indent="-182563" algn="l" defTabSz="457200" rtl="0" eaLnBrk="1" fontAlgn="base" hangingPunct="1">
        <a:spcBef>
          <a:spcPts val="600"/>
        </a:spcBef>
        <a:spcAft>
          <a:spcPct val="0"/>
        </a:spcAft>
        <a:buClr>
          <a:srgbClr val="7F7F7F"/>
        </a:buClr>
        <a:buFont typeface="Wingdings" charset="0"/>
        <a:buChar char="§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Nurturing Technical </a:t>
            </a:r>
            <a:r>
              <a:rPr lang="en-US" dirty="0"/>
              <a:t>Communities: </a:t>
            </a:r>
            <a:r>
              <a:rPr lang="en-US" dirty="0" smtClean="0"/>
              <a:t>TAB </a:t>
            </a:r>
            <a:r>
              <a:rPr lang="en-US" dirty="0"/>
              <a:t>Priority </a:t>
            </a:r>
            <a:r>
              <a:rPr lang="en-US" dirty="0" smtClean="0"/>
              <a:t>and MGA Cooperation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Vincenzo </a:t>
            </a:r>
            <a:r>
              <a:rPr lang="en-US" dirty="0" smtClean="0"/>
              <a:t>Piuri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2016 Past Vice </a:t>
            </a:r>
            <a:r>
              <a:rPr lang="en-US" sz="1800" dirty="0"/>
              <a:t>President, Technical </a:t>
            </a:r>
            <a:r>
              <a:rPr lang="en-US" sz="1800" dirty="0" smtClean="0"/>
              <a:t>Activities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2016 </a:t>
            </a:r>
            <a:r>
              <a:rPr lang="en-US" sz="1800" dirty="0" smtClean="0"/>
              <a:t>TAB Strategic Planning Committee, Chair</a:t>
            </a:r>
            <a:endParaRPr lang="en-US" sz="1800" dirty="0"/>
          </a:p>
          <a:p>
            <a:pPr>
              <a:spcBef>
                <a:spcPts val="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57200" y="5105400"/>
            <a:ext cx="7918022" cy="378005"/>
          </a:xfrm>
        </p:spPr>
        <p:txBody>
          <a:bodyPr/>
          <a:lstStyle/>
          <a:p>
            <a:r>
              <a:rPr lang="en-US" dirty="0" smtClean="0"/>
              <a:t>29 January 2016, R4-R5-R5 Joint Meeting</a:t>
            </a:r>
            <a:r>
              <a:rPr lang="en-US" dirty="0" smtClean="0"/>
              <a:t>, </a:t>
            </a:r>
            <a:r>
              <a:rPr lang="en-US" dirty="0" smtClean="0"/>
              <a:t>Las Vegas, NV, USA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097713" y="5424488"/>
            <a:ext cx="2046287" cy="14335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0291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en-US" dirty="0" smtClean="0">
                <a:latin typeface="Verdana" pitchFamily="34" charset="0"/>
                <a:ea typeface="ＭＳ Ｐゴシック" pitchFamily="34" charset="-128"/>
                <a:cs typeface="Verdana" pitchFamily="34" charset="0"/>
              </a:rPr>
              <a:t>IEEE TAB Mission</a:t>
            </a:r>
          </a:p>
        </p:txBody>
      </p:sp>
      <p:sp>
        <p:nvSpPr>
          <p:cNvPr id="126980" name="Content Placeholder 2"/>
          <p:cNvSpPr>
            <a:spLocks noGrp="1"/>
          </p:cNvSpPr>
          <p:nvPr>
            <p:ph sz="half" idx="11"/>
          </p:nvPr>
        </p:nvSpPr>
        <p:spPr bwMode="auto">
          <a:xfrm>
            <a:off x="366889" y="1771957"/>
            <a:ext cx="8381999" cy="4366381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Tx/>
              <a:buNone/>
              <a:defRPr/>
            </a:pPr>
            <a:r>
              <a:rPr lang="en-US" sz="3200" b="1" i="1" dirty="0" smtClean="0">
                <a:solidFill>
                  <a:srgbClr val="002060"/>
                </a:solidFill>
                <a:latin typeface="Verdana" pitchFamily="34" charset="0"/>
                <a:ea typeface="ＭＳ Ｐゴシック" pitchFamily="-104" charset="-128"/>
                <a:cs typeface="Verdana" pitchFamily="34" charset="0"/>
              </a:rPr>
              <a:t>Inspire, Foster and Empower Technology-Centric</a:t>
            </a:r>
            <a:r>
              <a:rPr lang="en-US" sz="3200" i="1" dirty="0" smtClean="0">
                <a:solidFill>
                  <a:srgbClr val="002060"/>
                </a:solidFill>
                <a:latin typeface="Verdana" pitchFamily="34" charset="0"/>
                <a:ea typeface="ＭＳ Ｐゴシック" pitchFamily="-104" charset="-128"/>
                <a:cs typeface="Verdana" pitchFamily="34" charset="0"/>
              </a:rPr>
              <a:t/>
            </a:r>
            <a:br>
              <a:rPr lang="en-US" sz="3200" i="1" dirty="0" smtClean="0">
                <a:solidFill>
                  <a:srgbClr val="002060"/>
                </a:solidFill>
                <a:latin typeface="Verdana" pitchFamily="34" charset="0"/>
                <a:ea typeface="ＭＳ Ｐゴシック" pitchFamily="-104" charset="-128"/>
                <a:cs typeface="Verdana" pitchFamily="34" charset="0"/>
              </a:rPr>
            </a:br>
            <a:r>
              <a:rPr lang="en-US" sz="3200" b="1" i="1" dirty="0" smtClean="0">
                <a:solidFill>
                  <a:srgbClr val="002060"/>
                </a:solidFill>
                <a:latin typeface="Verdana" pitchFamily="34" charset="0"/>
                <a:ea typeface="ＭＳ Ｐゴシック" pitchFamily="-104" charset="-128"/>
                <a:cs typeface="Verdana" pitchFamily="34" charset="0"/>
              </a:rPr>
              <a:t>Worldwide Communities</a:t>
            </a:r>
          </a:p>
          <a:p>
            <a:pPr marL="0" indent="0" algn="ctr">
              <a:buFontTx/>
              <a:buNone/>
              <a:defRPr/>
            </a:pPr>
            <a:endParaRPr lang="en-US" sz="3200" b="1" i="1" dirty="0" smtClean="0">
              <a:latin typeface="Verdana" pitchFamily="34" charset="0"/>
              <a:ea typeface="ＭＳ Ｐゴシック" pitchFamily="-104" charset="-128"/>
              <a:cs typeface="Verdana" pitchFamily="34" charset="0"/>
            </a:endParaRPr>
          </a:p>
          <a:p>
            <a:pPr marL="0" indent="0" algn="ctr">
              <a:buFontTx/>
              <a:buNone/>
              <a:defRPr/>
            </a:pPr>
            <a:endParaRPr lang="en-US" sz="3200" dirty="0" smtClean="0">
              <a:latin typeface="Verdana" pitchFamily="34" charset="0"/>
              <a:ea typeface="ＭＳ Ｐゴシック" pitchFamily="-104" charset="-128"/>
              <a:cs typeface="Verdana" pitchFamily="34" charset="0"/>
            </a:endParaRPr>
          </a:p>
          <a:p>
            <a:pPr marL="0" indent="0" algn="ctr">
              <a:buFontTx/>
              <a:buNone/>
              <a:defRPr/>
            </a:pPr>
            <a:endParaRPr lang="en-US" sz="3200" dirty="0" smtClean="0">
              <a:latin typeface="Verdana" pitchFamily="34" charset="0"/>
              <a:ea typeface="ＭＳ Ｐゴシック" pitchFamily="-104" charset="-128"/>
              <a:cs typeface="Verdana" pitchFamily="34" charset="0"/>
            </a:endParaRPr>
          </a:p>
        </p:txBody>
      </p:sp>
      <p:sp>
        <p:nvSpPr>
          <p:cNvPr id="19460" name="Date Placeholder 3"/>
          <p:cNvSpPr>
            <a:spLocks noGrp="1"/>
          </p:cNvSpPr>
          <p:nvPr>
            <p:ph type="dt" sz="half" idx="4294967295"/>
          </p:nvPr>
        </p:nvSpPr>
        <p:spPr bwMode="auto">
          <a:xfrm>
            <a:off x="865188" y="6356350"/>
            <a:ext cx="1643062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9pPr>
          </a:lstStyle>
          <a:p>
            <a:pPr>
              <a:defRPr/>
            </a:pPr>
            <a:fld id="{D232E201-FE11-4AD9-B8C3-C241EE7CFB36}" type="datetime1">
              <a:rPr lang="en-US" smtClean="0">
                <a:solidFill>
                  <a:srgbClr val="898989"/>
                </a:solidFill>
              </a:rPr>
              <a:pPr>
                <a:defRPr/>
              </a:pPr>
              <a:t>1/18/2016</a:t>
            </a:fld>
            <a:endParaRPr lang="en-US" smtClean="0">
              <a:solidFill>
                <a:srgbClr val="898989"/>
              </a:solidFill>
            </a:endParaRP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4" charset="-128"/>
              </a:defRPr>
            </a:lvl9pPr>
          </a:lstStyle>
          <a:p>
            <a:pPr>
              <a:defRPr/>
            </a:pPr>
            <a:fld id="{803B3F89-3FBB-4CC7-8955-1B15206862CF}" type="slidenum">
              <a:rPr lang="en-US" smtClean="0">
                <a:solidFill>
                  <a:srgbClr val="898989"/>
                </a:solidFill>
              </a:rPr>
              <a:pPr>
                <a:defRPr/>
              </a:pPr>
              <a:t>2</a:t>
            </a:fld>
            <a:endParaRPr lang="en-US" sz="1400" smtClean="0">
              <a:solidFill>
                <a:prstClr val="black"/>
              </a:solidFill>
            </a:endParaRPr>
          </a:p>
        </p:txBody>
      </p:sp>
      <p:pic>
        <p:nvPicPr>
          <p:cNvPr id="7" name="Picture Placeholder 10" descr="cover-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26" b="24687"/>
          <a:stretch>
            <a:fillRect/>
          </a:stretch>
        </p:blipFill>
        <p:spPr bwMode="auto">
          <a:xfrm>
            <a:off x="0" y="4046028"/>
            <a:ext cx="9144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064" y="3793069"/>
            <a:ext cx="3564467" cy="26161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Verdana" pitchFamily="34" charset="0"/>
                <a:ea typeface="ＭＳ Ｐゴシック" pitchFamily="34" charset="-128"/>
                <a:cs typeface="Verdana" pitchFamily="34" charset="0"/>
              </a:rPr>
              <a:t>(approved June 2013)</a:t>
            </a:r>
            <a:endParaRPr lang="it-IT" sz="1100" dirty="0" smtClean="0"/>
          </a:p>
        </p:txBody>
      </p:sp>
      <p:pic>
        <p:nvPicPr>
          <p:cNvPr id="9" name="Picture 6" descr="ieee_blue_R0G102B161-l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15" y="5221288"/>
            <a:ext cx="13938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74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2667000" y="16764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it-IT" b="0">
              <a:latin typeface="Times New Roman" pitchFamily="18" charset="0"/>
            </a:endParaRP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 rot="10800000" flipV="1">
            <a:off x="3048000" y="4724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it-IT" b="0">
              <a:latin typeface="Times New Roman" pitchFamily="18" charset="0"/>
            </a:endParaRPr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The Goal…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700" dirty="0" smtClean="0">
                <a:ea typeface="ＭＳ Ｐゴシック" pitchFamily="34" charset="-128"/>
              </a:rPr>
              <a:t>	Be essential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sz="2700" dirty="0" smtClean="0">
                <a:ea typeface="ＭＳ Ｐゴシック" pitchFamily="34" charset="-128"/>
              </a:rPr>
              <a:t>	to the global technical community </a:t>
            </a:r>
            <a:br>
              <a:rPr lang="en-US" sz="2700" dirty="0" smtClean="0">
                <a:ea typeface="ＭＳ Ｐゴシック" pitchFamily="34" charset="-128"/>
              </a:rPr>
            </a:br>
            <a:r>
              <a:rPr lang="en-US" sz="2700" dirty="0" smtClean="0">
                <a:ea typeface="ＭＳ Ｐゴシック" pitchFamily="34" charset="-128"/>
              </a:rPr>
              <a:t>and to technical professionals everywhere, 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sz="2700" dirty="0" smtClean="0">
                <a:ea typeface="ＭＳ Ｐゴシック" pitchFamily="34" charset="-128"/>
              </a:rPr>
              <a:t>	and be universally recognized </a:t>
            </a:r>
            <a:br>
              <a:rPr lang="en-US" sz="2700" dirty="0" smtClean="0">
                <a:ea typeface="ＭＳ Ｐゴシック" pitchFamily="34" charset="-128"/>
              </a:rPr>
            </a:br>
            <a:r>
              <a:rPr lang="en-US" sz="2700" dirty="0" smtClean="0">
                <a:ea typeface="ＭＳ Ｐゴシック" pitchFamily="34" charset="-128"/>
              </a:rPr>
              <a:t>		for the contributions </a:t>
            </a:r>
            <a:r>
              <a:rPr lang="en-US" sz="2700" dirty="0" smtClean="0">
                <a:ea typeface="ＭＳ Ｐゴシック" pitchFamily="34" charset="-128"/>
              </a:rPr>
              <a:t>of </a:t>
            </a:r>
            <a:r>
              <a:rPr lang="en-US" sz="2700" dirty="0" smtClean="0">
                <a:ea typeface="ＭＳ Ｐゴシック" pitchFamily="34" charset="-128"/>
              </a:rPr>
              <a:t>technology </a:t>
            </a:r>
            <a:br>
              <a:rPr lang="en-US" sz="2700" dirty="0" smtClean="0">
                <a:ea typeface="ＭＳ Ｐゴシック" pitchFamily="34" charset="-128"/>
              </a:rPr>
            </a:br>
            <a:r>
              <a:rPr lang="en-US" sz="2700" dirty="0" smtClean="0">
                <a:ea typeface="ＭＳ Ｐゴシック" pitchFamily="34" charset="-128"/>
              </a:rPr>
              <a:t>		and of technical professionals</a:t>
            </a:r>
            <a:br>
              <a:rPr lang="en-US" sz="2700" dirty="0" smtClean="0">
                <a:ea typeface="ＭＳ Ｐゴシック" pitchFamily="34" charset="-128"/>
              </a:rPr>
            </a:br>
            <a:r>
              <a:rPr lang="en-US" sz="2700" dirty="0" smtClean="0">
                <a:ea typeface="ＭＳ Ｐゴシック" pitchFamily="34" charset="-128"/>
              </a:rPr>
              <a:t>	     	in improving global conditions</a:t>
            </a:r>
            <a:r>
              <a:rPr lang="en-US" sz="2700" dirty="0" smtClean="0">
                <a:solidFill>
                  <a:schemeClr val="tx2"/>
                </a:solidFill>
                <a:ea typeface="ＭＳ Ｐゴシック" pitchFamily="34" charset="-128"/>
              </a:rPr>
              <a:t>   </a:t>
            </a:r>
          </a:p>
        </p:txBody>
      </p:sp>
      <p:pic>
        <p:nvPicPr>
          <p:cNvPr id="6" name="Picture 2" descr="C:\Users\piuri\Desktop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524" y="76200"/>
            <a:ext cx="249864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76200" y="5029200"/>
            <a:ext cx="6507162" cy="1905000"/>
            <a:chOff x="3377250" y="356861"/>
            <a:chExt cx="6348766" cy="5919451"/>
          </a:xfrm>
        </p:grpSpPr>
        <p:sp>
          <p:nvSpPr>
            <p:cNvPr id="8" name="Block Arc 7"/>
            <p:cNvSpPr/>
            <p:nvPr/>
          </p:nvSpPr>
          <p:spPr>
            <a:xfrm>
              <a:off x="4371912" y="1942428"/>
              <a:ext cx="3143197" cy="3238248"/>
            </a:xfrm>
            <a:prstGeom prst="blockArc">
              <a:avLst>
                <a:gd name="adj1" fmla="val 5400000"/>
                <a:gd name="adj2" fmla="val 10800000"/>
                <a:gd name="adj3" fmla="val 464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9" name="Group 3"/>
            <p:cNvGrpSpPr>
              <a:grpSpLocks/>
            </p:cNvGrpSpPr>
            <p:nvPr/>
          </p:nvGrpSpPr>
          <p:grpSpPr bwMode="auto">
            <a:xfrm>
              <a:off x="3377250" y="356861"/>
              <a:ext cx="6348766" cy="5919451"/>
              <a:chOff x="-291427" y="365143"/>
              <a:chExt cx="6348766" cy="5919451"/>
            </a:xfrm>
          </p:grpSpPr>
          <p:sp>
            <p:nvSpPr>
              <p:cNvPr id="10" name="Block Arc 9"/>
              <p:cNvSpPr/>
              <p:nvPr/>
            </p:nvSpPr>
            <p:spPr>
              <a:xfrm>
                <a:off x="1205490" y="1089974"/>
                <a:ext cx="3789891" cy="3791939"/>
              </a:xfrm>
              <a:prstGeom prst="blockArc">
                <a:avLst>
                  <a:gd name="adj1" fmla="val 16120420"/>
                  <a:gd name="adj2" fmla="val 921"/>
                  <a:gd name="adj3" fmla="val 4641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11" name="Group 2"/>
              <p:cNvGrpSpPr>
                <a:grpSpLocks/>
              </p:cNvGrpSpPr>
              <p:nvPr/>
            </p:nvGrpSpPr>
            <p:grpSpPr bwMode="auto">
              <a:xfrm>
                <a:off x="-291427" y="365143"/>
                <a:ext cx="6348766" cy="5919451"/>
                <a:chOff x="2643543" y="765321"/>
                <a:chExt cx="6348766" cy="5919451"/>
              </a:xfrm>
            </p:grpSpPr>
            <p:sp>
              <p:nvSpPr>
                <p:cNvPr id="12" name="Block Arc 11"/>
                <p:cNvSpPr/>
                <p:nvPr/>
              </p:nvSpPr>
              <p:spPr>
                <a:xfrm>
                  <a:off x="3444525" y="1490152"/>
                  <a:ext cx="3791533" cy="3791939"/>
                </a:xfrm>
                <a:prstGeom prst="blockArc">
                  <a:avLst>
                    <a:gd name="adj1" fmla="val 10799079"/>
                    <a:gd name="adj2" fmla="val 16120420"/>
                    <a:gd name="adj3" fmla="val 4641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grpSp>
              <p:nvGrpSpPr>
                <p:cNvPr id="13" name="Group 1"/>
                <p:cNvGrpSpPr>
                  <a:grpSpLocks/>
                </p:cNvGrpSpPr>
                <p:nvPr/>
              </p:nvGrpSpPr>
              <p:grpSpPr bwMode="auto">
                <a:xfrm>
                  <a:off x="2643543" y="765321"/>
                  <a:ext cx="6348766" cy="5919451"/>
                  <a:chOff x="1289514" y="661425"/>
                  <a:chExt cx="6348766" cy="5919451"/>
                </a:xfrm>
              </p:grpSpPr>
              <p:sp>
                <p:nvSpPr>
                  <p:cNvPr id="14" name="Freeform 13"/>
                  <p:cNvSpPr/>
                  <p:nvPr/>
                </p:nvSpPr>
                <p:spPr>
                  <a:xfrm>
                    <a:off x="1289514" y="2319140"/>
                    <a:ext cx="2102577" cy="2104023"/>
                  </a:xfrm>
                  <a:custGeom>
                    <a:avLst/>
                    <a:gdLst>
                      <a:gd name="connsiteX0" fmla="*/ 0 w 1845582"/>
                      <a:gd name="connsiteY0" fmla="*/ 769204 h 1538408"/>
                      <a:gd name="connsiteX1" fmla="*/ 331940 w 1845582"/>
                      <a:gd name="connsiteY1" fmla="*/ 178352 h 1538408"/>
                      <a:gd name="connsiteX2" fmla="*/ 922793 w 1845582"/>
                      <a:gd name="connsiteY2" fmla="*/ 1 h 1538408"/>
                      <a:gd name="connsiteX3" fmla="*/ 1513645 w 1845582"/>
                      <a:gd name="connsiteY3" fmla="*/ 178353 h 1538408"/>
                      <a:gd name="connsiteX4" fmla="*/ 1845583 w 1845582"/>
                      <a:gd name="connsiteY4" fmla="*/ 769206 h 1538408"/>
                      <a:gd name="connsiteX5" fmla="*/ 1513644 w 1845582"/>
                      <a:gd name="connsiteY5" fmla="*/ 1360058 h 1538408"/>
                      <a:gd name="connsiteX6" fmla="*/ 922791 w 1845582"/>
                      <a:gd name="connsiteY6" fmla="*/ 1538410 h 1538408"/>
                      <a:gd name="connsiteX7" fmla="*/ 331939 w 1845582"/>
                      <a:gd name="connsiteY7" fmla="*/ 1360058 h 1538408"/>
                      <a:gd name="connsiteX8" fmla="*/ 1 w 1845582"/>
                      <a:gd name="connsiteY8" fmla="*/ 769205 h 1538408"/>
                      <a:gd name="connsiteX9" fmla="*/ 0 w 1845582"/>
                      <a:gd name="connsiteY9" fmla="*/ 769204 h 1538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845582" h="1538408">
                        <a:moveTo>
                          <a:pt x="0" y="769204"/>
                        </a:moveTo>
                        <a:cubicBezTo>
                          <a:pt x="0" y="540956"/>
                          <a:pt x="121607" y="324496"/>
                          <a:pt x="331940" y="178352"/>
                        </a:cubicBezTo>
                        <a:cubicBezTo>
                          <a:pt x="497794" y="63113"/>
                          <a:pt x="706875" y="1"/>
                          <a:pt x="922793" y="1"/>
                        </a:cubicBezTo>
                        <a:cubicBezTo>
                          <a:pt x="1138711" y="1"/>
                          <a:pt x="1347792" y="63114"/>
                          <a:pt x="1513645" y="178353"/>
                        </a:cubicBezTo>
                        <a:cubicBezTo>
                          <a:pt x="1723977" y="324498"/>
                          <a:pt x="1845583" y="540958"/>
                          <a:pt x="1845583" y="769206"/>
                        </a:cubicBezTo>
                        <a:cubicBezTo>
                          <a:pt x="1845583" y="997454"/>
                          <a:pt x="1723976" y="1213914"/>
                          <a:pt x="1513644" y="1360058"/>
                        </a:cubicBezTo>
                        <a:cubicBezTo>
                          <a:pt x="1347790" y="1475297"/>
                          <a:pt x="1138709" y="1538410"/>
                          <a:pt x="922791" y="1538410"/>
                        </a:cubicBezTo>
                        <a:cubicBezTo>
                          <a:pt x="706873" y="1538410"/>
                          <a:pt x="497792" y="1475298"/>
                          <a:pt x="331939" y="1360058"/>
                        </a:cubicBezTo>
                        <a:cubicBezTo>
                          <a:pt x="121607" y="1213913"/>
                          <a:pt x="1" y="997453"/>
                          <a:pt x="1" y="769205"/>
                        </a:cubicBezTo>
                        <a:lnTo>
                          <a:pt x="0" y="769204"/>
                        </a:lnTo>
                        <a:close/>
                      </a:path>
                    </a:pathLst>
                  </a:custGeom>
                  <a:solidFill>
                    <a:srgbClr val="7030A0"/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lIns="289329" tIns="244344" rIns="289329" bIns="244344" spcCol="1270" anchor="ctr"/>
                  <a:lstStyle/>
                  <a:p>
                    <a:pPr algn="ctr" defTabSz="66675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dirty="0"/>
                      <a:t>Coverage</a:t>
                    </a:r>
                    <a:endParaRPr lang="en-US" sz="2000" dirty="0"/>
                  </a:p>
                </p:txBody>
              </p:sp>
              <p:sp>
                <p:nvSpPr>
                  <p:cNvPr id="15" name="Block Arc 14"/>
                  <p:cNvSpPr/>
                  <p:nvPr/>
                </p:nvSpPr>
                <p:spPr>
                  <a:xfrm>
                    <a:off x="2786431" y="1844308"/>
                    <a:ext cx="3789891" cy="3791939"/>
                  </a:xfrm>
                  <a:prstGeom prst="blockArc">
                    <a:avLst>
                      <a:gd name="adj1" fmla="val 0"/>
                      <a:gd name="adj2" fmla="val 6357932"/>
                      <a:gd name="adj3" fmla="val 4781"/>
                    </a:avLst>
                  </a:prstGeom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6" name="Freeform 15"/>
                  <p:cNvSpPr/>
                  <p:nvPr/>
                </p:nvSpPr>
                <p:spPr>
                  <a:xfrm>
                    <a:off x="3433125" y="661425"/>
                    <a:ext cx="2102577" cy="2102344"/>
                  </a:xfrm>
                  <a:custGeom>
                    <a:avLst/>
                    <a:gdLst>
                      <a:gd name="connsiteX0" fmla="*/ 0 w 2182335"/>
                      <a:gd name="connsiteY0" fmla="*/ 1065351 h 2130702"/>
                      <a:gd name="connsiteX1" fmla="*/ 328888 w 2182335"/>
                      <a:gd name="connsiteY1" fmla="*/ 303070 h 2130702"/>
                      <a:gd name="connsiteX2" fmla="*/ 1091169 w 2182335"/>
                      <a:gd name="connsiteY2" fmla="*/ 1 h 2130702"/>
                      <a:gd name="connsiteX3" fmla="*/ 1853450 w 2182335"/>
                      <a:gd name="connsiteY3" fmla="*/ 303072 h 2130702"/>
                      <a:gd name="connsiteX4" fmla="*/ 2182336 w 2182335"/>
                      <a:gd name="connsiteY4" fmla="*/ 1065354 h 2130702"/>
                      <a:gd name="connsiteX5" fmla="*/ 1853448 w 2182335"/>
                      <a:gd name="connsiteY5" fmla="*/ 1827635 h 2130702"/>
                      <a:gd name="connsiteX6" fmla="*/ 1091167 w 2182335"/>
                      <a:gd name="connsiteY6" fmla="*/ 2130705 h 2130702"/>
                      <a:gd name="connsiteX7" fmla="*/ 328886 w 2182335"/>
                      <a:gd name="connsiteY7" fmla="*/ 1827634 h 2130702"/>
                      <a:gd name="connsiteX8" fmla="*/ -1 w 2182335"/>
                      <a:gd name="connsiteY8" fmla="*/ 1065353 h 2130702"/>
                      <a:gd name="connsiteX9" fmla="*/ 0 w 2182335"/>
                      <a:gd name="connsiteY9" fmla="*/ 1065351 h 2130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182335" h="2130702">
                        <a:moveTo>
                          <a:pt x="0" y="1065351"/>
                        </a:moveTo>
                        <a:cubicBezTo>
                          <a:pt x="0" y="778380"/>
                          <a:pt x="118579" y="503545"/>
                          <a:pt x="328888" y="303070"/>
                        </a:cubicBezTo>
                        <a:cubicBezTo>
                          <a:pt x="532720" y="108770"/>
                          <a:pt x="806297" y="0"/>
                          <a:pt x="1091169" y="1"/>
                        </a:cubicBezTo>
                        <a:cubicBezTo>
                          <a:pt x="1376041" y="1"/>
                          <a:pt x="1649618" y="108771"/>
                          <a:pt x="1853450" y="303072"/>
                        </a:cubicBezTo>
                        <a:cubicBezTo>
                          <a:pt x="2063759" y="503548"/>
                          <a:pt x="2182337" y="778383"/>
                          <a:pt x="2182336" y="1065354"/>
                        </a:cubicBezTo>
                        <a:cubicBezTo>
                          <a:pt x="2182336" y="1352325"/>
                          <a:pt x="2063758" y="1627160"/>
                          <a:pt x="1853448" y="1827635"/>
                        </a:cubicBezTo>
                        <a:cubicBezTo>
                          <a:pt x="1649616" y="2021936"/>
                          <a:pt x="1376039" y="2130705"/>
                          <a:pt x="1091167" y="2130705"/>
                        </a:cubicBezTo>
                        <a:cubicBezTo>
                          <a:pt x="806295" y="2130705"/>
                          <a:pt x="532718" y="2021935"/>
                          <a:pt x="328886" y="1827634"/>
                        </a:cubicBezTo>
                        <a:cubicBezTo>
                          <a:pt x="118577" y="1627158"/>
                          <a:pt x="-1" y="1352323"/>
                          <a:pt x="-1" y="1065353"/>
                        </a:cubicBezTo>
                        <a:cubicBezTo>
                          <a:pt x="-1" y="1065352"/>
                          <a:pt x="0" y="1065352"/>
                          <a:pt x="0" y="1065351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lIns="0" tIns="337434" rIns="0" bIns="337434" spcCol="1270" anchor="ctr"/>
                  <a:lstStyle/>
                  <a:p>
                    <a:pPr algn="ctr" defTabSz="889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endParaRPr lang="en-US" dirty="0" smtClean="0"/>
                  </a:p>
                  <a:p>
                    <a:pPr algn="ctr" defTabSz="889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dirty="0" smtClean="0"/>
                      <a:t>Connections</a:t>
                    </a:r>
                    <a:endParaRPr lang="en-US" sz="2000" dirty="0"/>
                  </a:p>
                  <a:p>
                    <a:pPr algn="ctr" defTabSz="889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endParaRPr lang="en-US" sz="2000" dirty="0"/>
                  </a:p>
                </p:txBody>
              </p:sp>
              <p:sp>
                <p:nvSpPr>
                  <p:cNvPr id="17" name="Freeform 16"/>
                  <p:cNvSpPr/>
                  <p:nvPr/>
                </p:nvSpPr>
                <p:spPr>
                  <a:xfrm>
                    <a:off x="5535702" y="2290616"/>
                    <a:ext cx="2102578" cy="2104023"/>
                  </a:xfrm>
                  <a:custGeom>
                    <a:avLst/>
                    <a:gdLst>
                      <a:gd name="connsiteX0" fmla="*/ 0 w 1809722"/>
                      <a:gd name="connsiteY0" fmla="*/ 951351 h 1902701"/>
                      <a:gd name="connsiteX1" fmla="*/ 249209 w 1809722"/>
                      <a:gd name="connsiteY1" fmla="*/ 295698 h 1902701"/>
                      <a:gd name="connsiteX2" fmla="*/ 904863 w 1809722"/>
                      <a:gd name="connsiteY2" fmla="*/ 1 h 1902701"/>
                      <a:gd name="connsiteX3" fmla="*/ 1560516 w 1809722"/>
                      <a:gd name="connsiteY3" fmla="*/ 295700 h 1902701"/>
                      <a:gd name="connsiteX4" fmla="*/ 1809723 w 1809722"/>
                      <a:gd name="connsiteY4" fmla="*/ 951353 h 1902701"/>
                      <a:gd name="connsiteX5" fmla="*/ 1560515 w 1809722"/>
                      <a:gd name="connsiteY5" fmla="*/ 1607006 h 1902701"/>
                      <a:gd name="connsiteX6" fmla="*/ 904862 w 1809722"/>
                      <a:gd name="connsiteY6" fmla="*/ 1902704 h 1902701"/>
                      <a:gd name="connsiteX7" fmla="*/ 249209 w 1809722"/>
                      <a:gd name="connsiteY7" fmla="*/ 1607005 h 1902701"/>
                      <a:gd name="connsiteX8" fmla="*/ 1 w 1809722"/>
                      <a:gd name="connsiteY8" fmla="*/ 951352 h 1902701"/>
                      <a:gd name="connsiteX9" fmla="*/ 0 w 1809722"/>
                      <a:gd name="connsiteY9" fmla="*/ 951351 h 1902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809722" h="1902701">
                        <a:moveTo>
                          <a:pt x="0" y="951351"/>
                        </a:moveTo>
                        <a:cubicBezTo>
                          <a:pt x="0" y="707282"/>
                          <a:pt x="89221" y="472548"/>
                          <a:pt x="249209" y="295698"/>
                        </a:cubicBezTo>
                        <a:cubicBezTo>
                          <a:pt x="420020" y="106885"/>
                          <a:pt x="657017" y="0"/>
                          <a:pt x="904863" y="1"/>
                        </a:cubicBezTo>
                        <a:cubicBezTo>
                          <a:pt x="1152709" y="1"/>
                          <a:pt x="1389705" y="106887"/>
                          <a:pt x="1560516" y="295700"/>
                        </a:cubicBezTo>
                        <a:cubicBezTo>
                          <a:pt x="1720504" y="472550"/>
                          <a:pt x="1809724" y="707284"/>
                          <a:pt x="1809723" y="951353"/>
                        </a:cubicBezTo>
                        <a:cubicBezTo>
                          <a:pt x="1809723" y="1195422"/>
                          <a:pt x="1720503" y="1430156"/>
                          <a:pt x="1560515" y="1607006"/>
                        </a:cubicBezTo>
                        <a:cubicBezTo>
                          <a:pt x="1389705" y="1795819"/>
                          <a:pt x="1152707" y="1902704"/>
                          <a:pt x="904862" y="1902704"/>
                        </a:cubicBezTo>
                        <a:cubicBezTo>
                          <a:pt x="657016" y="1902704"/>
                          <a:pt x="420019" y="1795818"/>
                          <a:pt x="249209" y="1607005"/>
                        </a:cubicBezTo>
                        <a:cubicBezTo>
                          <a:pt x="89221" y="1430155"/>
                          <a:pt x="1" y="1195421"/>
                          <a:pt x="1" y="951352"/>
                        </a:cubicBezTo>
                        <a:lnTo>
                          <a:pt x="0" y="951351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lIns="295508" tIns="309124" rIns="295508" bIns="309124" spcCol="1270" anchor="ctr"/>
                  <a:lstStyle/>
                  <a:p>
                    <a:pPr algn="ctr" defTabSz="10668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dirty="0"/>
                      <a:t>Content</a:t>
                    </a:r>
                  </a:p>
                </p:txBody>
              </p:sp>
              <p:sp>
                <p:nvSpPr>
                  <p:cNvPr id="18" name="Freeform 17"/>
                  <p:cNvSpPr/>
                  <p:nvPr/>
                </p:nvSpPr>
                <p:spPr>
                  <a:xfrm>
                    <a:off x="4690404" y="4478531"/>
                    <a:ext cx="2102577" cy="2102345"/>
                  </a:xfrm>
                  <a:custGeom>
                    <a:avLst/>
                    <a:gdLst>
                      <a:gd name="connsiteX0" fmla="*/ 0 w 1938243"/>
                      <a:gd name="connsiteY0" fmla="*/ 887005 h 1774009"/>
                      <a:gd name="connsiteX1" fmla="*/ 314808 w 1938243"/>
                      <a:gd name="connsiteY1" fmla="*/ 232690 h 1774009"/>
                      <a:gd name="connsiteX2" fmla="*/ 969124 w 1938243"/>
                      <a:gd name="connsiteY2" fmla="*/ 1 h 1774009"/>
                      <a:gd name="connsiteX3" fmla="*/ 1623440 w 1938243"/>
                      <a:gd name="connsiteY3" fmla="*/ 232691 h 1774009"/>
                      <a:gd name="connsiteX4" fmla="*/ 1938245 w 1938243"/>
                      <a:gd name="connsiteY4" fmla="*/ 887007 h 1774009"/>
                      <a:gd name="connsiteX5" fmla="*/ 1623438 w 1938243"/>
                      <a:gd name="connsiteY5" fmla="*/ 1541323 h 1774009"/>
                      <a:gd name="connsiteX6" fmla="*/ 969122 w 1938243"/>
                      <a:gd name="connsiteY6" fmla="*/ 1774012 h 1774009"/>
                      <a:gd name="connsiteX7" fmla="*/ 314806 w 1938243"/>
                      <a:gd name="connsiteY7" fmla="*/ 1541322 h 1774009"/>
                      <a:gd name="connsiteX8" fmla="*/ 0 w 1938243"/>
                      <a:gd name="connsiteY8" fmla="*/ 887006 h 1774009"/>
                      <a:gd name="connsiteX9" fmla="*/ 0 w 1938243"/>
                      <a:gd name="connsiteY9" fmla="*/ 887005 h 17740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38243" h="1774009">
                        <a:moveTo>
                          <a:pt x="0" y="887005"/>
                        </a:moveTo>
                        <a:cubicBezTo>
                          <a:pt x="0" y="638137"/>
                          <a:pt x="114229" y="400716"/>
                          <a:pt x="314808" y="232690"/>
                        </a:cubicBezTo>
                        <a:cubicBezTo>
                          <a:pt x="493480" y="83014"/>
                          <a:pt x="726912" y="1"/>
                          <a:pt x="969124" y="1"/>
                        </a:cubicBezTo>
                        <a:cubicBezTo>
                          <a:pt x="1211336" y="1"/>
                          <a:pt x="1444768" y="83015"/>
                          <a:pt x="1623440" y="232691"/>
                        </a:cubicBezTo>
                        <a:cubicBezTo>
                          <a:pt x="1824018" y="400718"/>
                          <a:pt x="1938246" y="638139"/>
                          <a:pt x="1938245" y="887007"/>
                        </a:cubicBezTo>
                        <a:cubicBezTo>
                          <a:pt x="1938245" y="1135875"/>
                          <a:pt x="1824016" y="1373296"/>
                          <a:pt x="1623438" y="1541323"/>
                        </a:cubicBezTo>
                        <a:cubicBezTo>
                          <a:pt x="1444766" y="1690999"/>
                          <a:pt x="1211334" y="1774012"/>
                          <a:pt x="969122" y="1774012"/>
                        </a:cubicBezTo>
                        <a:cubicBezTo>
                          <a:pt x="726910" y="1774012"/>
                          <a:pt x="493478" y="1690998"/>
                          <a:pt x="314806" y="1541322"/>
                        </a:cubicBezTo>
                        <a:cubicBezTo>
                          <a:pt x="114228" y="1373295"/>
                          <a:pt x="0" y="1135874"/>
                          <a:pt x="0" y="887006"/>
                        </a:cubicBezTo>
                        <a:lnTo>
                          <a:pt x="0" y="887005"/>
                        </a:lnTo>
                        <a:close/>
                      </a:path>
                    </a:pathLst>
                  </a:custGeom>
                  <a:solidFill>
                    <a:srgbClr val="00B050"/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lIns="314329" tIns="290277" rIns="314329" bIns="290277" spcCol="1270" anchor="ctr"/>
                  <a:lstStyle/>
                  <a:p>
                    <a:pPr algn="ctr" defTabSz="10668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dirty="0"/>
                      <a:t>Curation</a:t>
                    </a:r>
                  </a:p>
                </p:txBody>
              </p:sp>
              <p:sp>
                <p:nvSpPr>
                  <p:cNvPr id="19" name="Freeform 18"/>
                  <p:cNvSpPr/>
                  <p:nvPr/>
                </p:nvSpPr>
                <p:spPr>
                  <a:xfrm>
                    <a:off x="2297307" y="4458397"/>
                    <a:ext cx="2102577" cy="2102345"/>
                  </a:xfrm>
                  <a:custGeom>
                    <a:avLst/>
                    <a:gdLst>
                      <a:gd name="connsiteX0" fmla="*/ 0 w 1845582"/>
                      <a:gd name="connsiteY0" fmla="*/ 769204 h 1538408"/>
                      <a:gd name="connsiteX1" fmla="*/ 331940 w 1845582"/>
                      <a:gd name="connsiteY1" fmla="*/ 178352 h 1538408"/>
                      <a:gd name="connsiteX2" fmla="*/ 922793 w 1845582"/>
                      <a:gd name="connsiteY2" fmla="*/ 1 h 1538408"/>
                      <a:gd name="connsiteX3" fmla="*/ 1513645 w 1845582"/>
                      <a:gd name="connsiteY3" fmla="*/ 178353 h 1538408"/>
                      <a:gd name="connsiteX4" fmla="*/ 1845583 w 1845582"/>
                      <a:gd name="connsiteY4" fmla="*/ 769206 h 1538408"/>
                      <a:gd name="connsiteX5" fmla="*/ 1513644 w 1845582"/>
                      <a:gd name="connsiteY5" fmla="*/ 1360058 h 1538408"/>
                      <a:gd name="connsiteX6" fmla="*/ 922791 w 1845582"/>
                      <a:gd name="connsiteY6" fmla="*/ 1538410 h 1538408"/>
                      <a:gd name="connsiteX7" fmla="*/ 331939 w 1845582"/>
                      <a:gd name="connsiteY7" fmla="*/ 1360058 h 1538408"/>
                      <a:gd name="connsiteX8" fmla="*/ 1 w 1845582"/>
                      <a:gd name="connsiteY8" fmla="*/ 769205 h 1538408"/>
                      <a:gd name="connsiteX9" fmla="*/ 0 w 1845582"/>
                      <a:gd name="connsiteY9" fmla="*/ 769204 h 1538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845582" h="1538408">
                        <a:moveTo>
                          <a:pt x="0" y="769204"/>
                        </a:moveTo>
                        <a:cubicBezTo>
                          <a:pt x="0" y="540956"/>
                          <a:pt x="121607" y="324496"/>
                          <a:pt x="331940" y="178352"/>
                        </a:cubicBezTo>
                        <a:cubicBezTo>
                          <a:pt x="497794" y="63113"/>
                          <a:pt x="706875" y="1"/>
                          <a:pt x="922793" y="1"/>
                        </a:cubicBezTo>
                        <a:cubicBezTo>
                          <a:pt x="1138711" y="1"/>
                          <a:pt x="1347792" y="63114"/>
                          <a:pt x="1513645" y="178353"/>
                        </a:cubicBezTo>
                        <a:cubicBezTo>
                          <a:pt x="1723977" y="324498"/>
                          <a:pt x="1845583" y="540958"/>
                          <a:pt x="1845583" y="769206"/>
                        </a:cubicBezTo>
                        <a:cubicBezTo>
                          <a:pt x="1845583" y="997454"/>
                          <a:pt x="1723976" y="1213914"/>
                          <a:pt x="1513644" y="1360058"/>
                        </a:cubicBezTo>
                        <a:cubicBezTo>
                          <a:pt x="1347790" y="1475297"/>
                          <a:pt x="1138709" y="1538410"/>
                          <a:pt x="922791" y="1538410"/>
                        </a:cubicBezTo>
                        <a:cubicBezTo>
                          <a:pt x="706873" y="1538410"/>
                          <a:pt x="497792" y="1475298"/>
                          <a:pt x="331939" y="1360058"/>
                        </a:cubicBezTo>
                        <a:cubicBezTo>
                          <a:pt x="121607" y="1213913"/>
                          <a:pt x="1" y="997453"/>
                          <a:pt x="1" y="769205"/>
                        </a:cubicBezTo>
                        <a:lnTo>
                          <a:pt x="0" y="769204"/>
                        </a:lnTo>
                        <a:close/>
                      </a:path>
                    </a:pathLst>
                  </a:custGeom>
                  <a:solidFill>
                    <a:srgbClr val="FF3399"/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lIns="0" tIns="244344" rIns="0" bIns="244344" spcCol="1270" anchor="ctr"/>
                  <a:lstStyle/>
                  <a:p>
                    <a:pPr algn="ctr" defTabSz="66675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dirty="0"/>
                      <a:t>Competency</a:t>
                    </a:r>
                    <a:endParaRPr lang="en-US" sz="2000" dirty="0"/>
                  </a:p>
                </p:txBody>
              </p:sp>
              <p:sp>
                <p:nvSpPr>
                  <p:cNvPr id="20" name="Freeform 19"/>
                  <p:cNvSpPr/>
                  <p:nvPr/>
                </p:nvSpPr>
                <p:spPr>
                  <a:xfrm>
                    <a:off x="3055613" y="2362764"/>
                    <a:ext cx="2834622" cy="2835565"/>
                  </a:xfrm>
                  <a:custGeom>
                    <a:avLst/>
                    <a:gdLst>
                      <a:gd name="connsiteX0" fmla="*/ 0 w 1745432"/>
                      <a:gd name="connsiteY0" fmla="*/ 872716 h 1745432"/>
                      <a:gd name="connsiteX1" fmla="*/ 255613 w 1745432"/>
                      <a:gd name="connsiteY1" fmla="*/ 255613 h 1745432"/>
                      <a:gd name="connsiteX2" fmla="*/ 872717 w 1745432"/>
                      <a:gd name="connsiteY2" fmla="*/ 1 h 1745432"/>
                      <a:gd name="connsiteX3" fmla="*/ 1489820 w 1745432"/>
                      <a:gd name="connsiteY3" fmla="*/ 255614 h 1745432"/>
                      <a:gd name="connsiteX4" fmla="*/ 1745432 w 1745432"/>
                      <a:gd name="connsiteY4" fmla="*/ 872718 h 1745432"/>
                      <a:gd name="connsiteX5" fmla="*/ 1489819 w 1745432"/>
                      <a:gd name="connsiteY5" fmla="*/ 1489822 h 1745432"/>
                      <a:gd name="connsiteX6" fmla="*/ 872715 w 1745432"/>
                      <a:gd name="connsiteY6" fmla="*/ 1745434 h 1745432"/>
                      <a:gd name="connsiteX7" fmla="*/ 255612 w 1745432"/>
                      <a:gd name="connsiteY7" fmla="*/ 1489821 h 1745432"/>
                      <a:gd name="connsiteX8" fmla="*/ 0 w 1745432"/>
                      <a:gd name="connsiteY8" fmla="*/ 872717 h 1745432"/>
                      <a:gd name="connsiteX9" fmla="*/ 0 w 1745432"/>
                      <a:gd name="connsiteY9" fmla="*/ 872716 h 1745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45432" h="1745432">
                        <a:moveTo>
                          <a:pt x="0" y="872716"/>
                        </a:moveTo>
                        <a:cubicBezTo>
                          <a:pt x="0" y="641257"/>
                          <a:pt x="91947" y="419279"/>
                          <a:pt x="255613" y="255613"/>
                        </a:cubicBezTo>
                        <a:cubicBezTo>
                          <a:pt x="419279" y="91947"/>
                          <a:pt x="641258" y="1"/>
                          <a:pt x="872717" y="1"/>
                        </a:cubicBezTo>
                        <a:cubicBezTo>
                          <a:pt x="1104176" y="1"/>
                          <a:pt x="1326154" y="91948"/>
                          <a:pt x="1489820" y="255614"/>
                        </a:cubicBezTo>
                        <a:cubicBezTo>
                          <a:pt x="1653486" y="419280"/>
                          <a:pt x="1745432" y="641259"/>
                          <a:pt x="1745432" y="872718"/>
                        </a:cubicBezTo>
                        <a:cubicBezTo>
                          <a:pt x="1745432" y="1104177"/>
                          <a:pt x="1653485" y="1326156"/>
                          <a:pt x="1489819" y="1489822"/>
                        </a:cubicBezTo>
                        <a:cubicBezTo>
                          <a:pt x="1326153" y="1653488"/>
                          <a:pt x="1104174" y="1745435"/>
                          <a:pt x="872715" y="1745434"/>
                        </a:cubicBezTo>
                        <a:cubicBezTo>
                          <a:pt x="641256" y="1745434"/>
                          <a:pt x="419277" y="1653487"/>
                          <a:pt x="255612" y="1489821"/>
                        </a:cubicBezTo>
                        <a:cubicBezTo>
                          <a:pt x="91946" y="1326155"/>
                          <a:pt x="0" y="1104176"/>
                          <a:pt x="0" y="872717"/>
                        </a:cubicBezTo>
                        <a:lnTo>
                          <a:pt x="0" y="872716"/>
                        </a:lnTo>
                        <a:close/>
                      </a:path>
                    </a:pathLst>
                  </a:custGeom>
                  <a:solidFill>
                    <a:srgbClr val="0070C0">
                      <a:alpha val="55000"/>
                    </a:srgbClr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lIns="0" tIns="289902" rIns="0" bIns="289902" spcCol="1270" anchor="ctr"/>
                  <a:lstStyle/>
                  <a:p>
                    <a:pPr algn="ctr" defTabSz="120015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People: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en-US" dirty="0">
                        <a:solidFill>
                          <a:schemeClr val="bg1"/>
                        </a:solidFill>
                      </a:rPr>
                    </a:br>
                    <a:r>
                      <a:rPr lang="en-US" b="1" dirty="0">
                        <a:solidFill>
                          <a:schemeClr val="bg1"/>
                        </a:solidFill>
                      </a:rPr>
                      <a:t>Technical Communities</a:t>
                    </a:r>
                    <a:endParaRPr lang="en-US" sz="32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1518481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 </a:t>
            </a:r>
            <a:r>
              <a:rPr lang="en-US" dirty="0" smtClean="0"/>
              <a:t>Priorities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" y="1371600"/>
            <a:ext cx="8549640" cy="5212080"/>
          </a:xfrm>
        </p:spPr>
        <p:txBody>
          <a:bodyPr/>
          <a:lstStyle/>
          <a:p>
            <a:r>
              <a:rPr lang="en-US" b="1" dirty="0" smtClean="0"/>
              <a:t>Nurturing </a:t>
            </a:r>
            <a:r>
              <a:rPr lang="en-US" b="1" dirty="0" smtClean="0"/>
              <a:t>technical </a:t>
            </a:r>
            <a:r>
              <a:rPr lang="en-US" b="1" dirty="0" smtClean="0"/>
              <a:t>communities worldwide with local roots</a:t>
            </a:r>
            <a:endParaRPr lang="en-US" b="1" dirty="0" smtClean="0"/>
          </a:p>
          <a:p>
            <a:pPr lvl="3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technical activities worldwide and locally</a:t>
            </a:r>
            <a:br>
              <a:rPr lang="en-US" sz="2000" dirty="0" smtClean="0"/>
            </a:br>
            <a:r>
              <a:rPr lang="en-US" sz="1400" dirty="0" smtClean="0"/>
              <a:t>technical committees, conferences, technical meetings, publications, </a:t>
            </a:r>
            <a:br>
              <a:rPr lang="en-US" sz="1400" dirty="0" smtClean="0"/>
            </a:br>
            <a:r>
              <a:rPr lang="en-US" sz="1400" dirty="0" smtClean="0"/>
              <a:t>educational activities, standards, technical services</a:t>
            </a:r>
            <a:endParaRPr lang="en-US" sz="1400" dirty="0"/>
          </a:p>
          <a:p>
            <a:pPr lvl="3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future technology directions </a:t>
            </a:r>
            <a:br>
              <a:rPr lang="en-US" sz="2000" dirty="0" smtClean="0"/>
            </a:br>
            <a:r>
              <a:rPr lang="en-US" sz="1400" dirty="0" smtClean="0"/>
              <a:t>emerging technologies, emerging needs for technology and applications, emerging needs for standards</a:t>
            </a:r>
            <a:endParaRPr lang="en-US" dirty="0" smtClean="0"/>
          </a:p>
          <a:p>
            <a:pPr lvl="3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continuing education and technical career resources</a:t>
            </a:r>
            <a:br>
              <a:rPr lang="en-US" sz="2000" dirty="0" smtClean="0"/>
            </a:br>
            <a:r>
              <a:rPr lang="en-US" sz="1400" dirty="0" smtClean="0"/>
              <a:t>especially for young professionals, professional engineers, and industry</a:t>
            </a:r>
            <a:endParaRPr lang="en-US" sz="1400" dirty="0"/>
          </a:p>
          <a:p>
            <a:pPr lvl="3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globalized inclusive perspective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1400" dirty="0" smtClean="0"/>
              <a:t>especially for young professionals, women, interdisciplinary topics, emerging geographical areas</a:t>
            </a:r>
          </a:p>
          <a:p>
            <a:pPr lvl="3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communications</a:t>
            </a:r>
            <a:br>
              <a:rPr lang="en-US" sz="2000" dirty="0" smtClean="0"/>
            </a:br>
            <a:r>
              <a:rPr lang="en-US" sz="1400" dirty="0" smtClean="0"/>
              <a:t>promote interaction among Societies/Councils, </a:t>
            </a:r>
            <a:r>
              <a:rPr lang="en-US" sz="1400" dirty="0" smtClean="0"/>
              <a:t>other IEEE Major Boards and OUs, sister </a:t>
            </a:r>
            <a:r>
              <a:rPr lang="en-US" sz="1400" dirty="0" smtClean="0"/>
              <a:t>associations, underserved segments of communities, general public</a:t>
            </a:r>
            <a:endParaRPr lang="en-US" sz="1400" dirty="0"/>
          </a:p>
          <a:p>
            <a:pPr lvl="3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humanitarian projects and public imperative</a:t>
            </a:r>
          </a:p>
          <a:p>
            <a:pPr lvl="3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public </a:t>
            </a:r>
            <a:r>
              <a:rPr lang="en-US" sz="2000" dirty="0" smtClean="0"/>
              <a:t>visibility and global offices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0540D16-EBF5-0D44-A21F-B32E9F60957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30" descr="https://encrypted-tbn2.gstatic.com/images?q=tbn:ANd9GcTqY1gR5IFPW5H4TPuuRo5_6HgKmxUWzUZK5wzFZNDbZm5VlEQ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84670"/>
            <a:ext cx="2674007" cy="1168909"/>
          </a:xfrm>
          <a:prstGeom prst="rect">
            <a:avLst/>
          </a:prstGeom>
          <a:noFill/>
          <a:ln>
            <a:solidFill>
              <a:srgbClr val="0066A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4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 </a:t>
            </a:r>
            <a:r>
              <a:rPr lang="en-US" dirty="0" smtClean="0"/>
              <a:t>Priorities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59" y="1371600"/>
            <a:ext cx="8709047" cy="5212080"/>
          </a:xfrm>
        </p:spPr>
        <p:txBody>
          <a:bodyPr/>
          <a:lstStyle/>
          <a:p>
            <a:r>
              <a:rPr lang="en-US" b="1" dirty="0" smtClean="0"/>
              <a:t>Promote </a:t>
            </a:r>
            <a:r>
              <a:rPr lang="en-US" b="1" dirty="0"/>
              <a:t>cooperation </a:t>
            </a:r>
            <a:r>
              <a:rPr lang="en-US" b="1" dirty="0" smtClean="0"/>
              <a:t>in IEEE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000" dirty="0" smtClean="0"/>
              <a:t>cooperation within TAB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000" dirty="0" smtClean="0"/>
              <a:t>cooperation among Major </a:t>
            </a:r>
            <a:r>
              <a:rPr lang="en-US" sz="2000" dirty="0" smtClean="0"/>
              <a:t>Boards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000" dirty="0" smtClean="0"/>
              <a:t>cooperation with other OUs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000" dirty="0" smtClean="0"/>
              <a:t>transfer IEEE Board of Directors strategies into</a:t>
            </a:r>
          </a:p>
          <a:p>
            <a:pPr marL="1620000" lvl="5">
              <a:buFont typeface="Arial" panose="020B0604020202020204" pitchFamily="34" charset="0"/>
              <a:buChar char="•"/>
            </a:pPr>
            <a:r>
              <a:rPr lang="en-US" dirty="0"/>
              <a:t>TA strategies and operations</a:t>
            </a:r>
          </a:p>
          <a:p>
            <a:pPr marL="1620000" lvl="5">
              <a:buFont typeface="Arial" panose="020B0604020202020204" pitchFamily="34" charset="0"/>
              <a:buChar char="•"/>
            </a:pPr>
            <a:r>
              <a:rPr lang="en-US" dirty="0"/>
              <a:t>Society/Council projects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000" dirty="0" smtClean="0"/>
              <a:t>be more effective in contributing to shape IEEE </a:t>
            </a:r>
            <a:r>
              <a:rPr lang="en-US" sz="2000" dirty="0" smtClean="0"/>
              <a:t>strategies</a:t>
            </a:r>
            <a:endParaRPr lang="en-US" sz="2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0540D16-EBF5-0D44-A21F-B32E9F60957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30" descr="https://encrypted-tbn2.gstatic.com/images?q=tbn:ANd9GcTqY1gR5IFPW5H4TPuuRo5_6HgKmxUWzUZK5wzFZNDbZm5VlEQ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84670"/>
            <a:ext cx="2674007" cy="1168909"/>
          </a:xfrm>
          <a:prstGeom prst="rect">
            <a:avLst/>
          </a:prstGeom>
          <a:noFill/>
          <a:ln>
            <a:solidFill>
              <a:srgbClr val="0066A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9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TAB-MGA </a:t>
            </a:r>
            <a:r>
              <a:rPr lang="it-IT" dirty="0" smtClean="0"/>
              <a:t>Cooperation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spcBef>
                <a:spcPts val="1500"/>
              </a:spcBef>
            </a:pPr>
            <a:r>
              <a:rPr lang="it-IT" dirty="0" smtClean="0"/>
              <a:t>Energize joint cooperation in Chapters</a:t>
            </a:r>
          </a:p>
          <a:p>
            <a:pPr lvl="1">
              <a:spcBef>
                <a:spcPts val="600"/>
              </a:spcBef>
            </a:pPr>
            <a:r>
              <a:rPr lang="it-IT" dirty="0" smtClean="0"/>
              <a:t>Technical meetings, educational activities, ...</a:t>
            </a:r>
          </a:p>
          <a:p>
            <a:pPr>
              <a:spcBef>
                <a:spcPts val="1500"/>
              </a:spcBef>
            </a:pPr>
            <a:r>
              <a:rPr lang="it-IT" dirty="0" smtClean="0"/>
              <a:t>Nurture underserved segments of the technical communities</a:t>
            </a:r>
          </a:p>
          <a:p>
            <a:pPr lvl="1">
              <a:spcBef>
                <a:spcPts val="600"/>
              </a:spcBef>
            </a:pPr>
            <a:r>
              <a:rPr lang="it-IT" dirty="0" smtClean="0"/>
              <a:t>Young professionals</a:t>
            </a:r>
          </a:p>
          <a:p>
            <a:pPr lvl="1">
              <a:spcBef>
                <a:spcPts val="600"/>
              </a:spcBef>
            </a:pPr>
            <a:r>
              <a:rPr lang="it-IT" dirty="0" smtClean="0"/>
              <a:t>Professional engineers in industry</a:t>
            </a:r>
          </a:p>
          <a:p>
            <a:pPr lvl="1">
              <a:spcBef>
                <a:spcPts val="600"/>
              </a:spcBef>
            </a:pPr>
            <a:r>
              <a:rPr lang="it-IT" dirty="0" smtClean="0"/>
              <a:t>Women</a:t>
            </a:r>
          </a:p>
          <a:p>
            <a:pPr>
              <a:spcBef>
                <a:spcPts val="1500"/>
              </a:spcBef>
            </a:pPr>
            <a:r>
              <a:rPr lang="it-IT" dirty="0" smtClean="0"/>
              <a:t>Identify local emerging needs for technologies and applications</a:t>
            </a:r>
          </a:p>
          <a:p>
            <a:pPr>
              <a:spcBef>
                <a:spcPts val="1500"/>
              </a:spcBef>
            </a:pPr>
            <a:r>
              <a:rPr lang="it-IT" dirty="0" smtClean="0"/>
              <a:t>IEEE and Society </a:t>
            </a:r>
            <a:r>
              <a:rPr lang="it-IT" dirty="0" err="1" smtClean="0"/>
              <a:t>membership</a:t>
            </a:r>
            <a:r>
              <a:rPr lang="it-IT" dirty="0" smtClean="0"/>
              <a:t> </a:t>
            </a:r>
            <a:r>
              <a:rPr lang="it-IT" dirty="0" err="1" smtClean="0"/>
              <a:t>development</a:t>
            </a:r>
            <a:endParaRPr lang="it-IT" dirty="0" smtClean="0"/>
          </a:p>
          <a:p>
            <a:pPr>
              <a:spcBef>
                <a:spcPts val="1500"/>
              </a:spcBef>
            </a:pPr>
            <a:r>
              <a:rPr lang="it-IT" dirty="0" err="1" smtClean="0"/>
              <a:t>Managing</a:t>
            </a:r>
            <a:r>
              <a:rPr lang="it-IT" dirty="0" smtClean="0"/>
              <a:t> </a:t>
            </a:r>
            <a:r>
              <a:rPr lang="it-IT" dirty="0" err="1" smtClean="0"/>
              <a:t>unprofessional</a:t>
            </a:r>
            <a:r>
              <a:rPr lang="it-IT" dirty="0" smtClean="0"/>
              <a:t> </a:t>
            </a:r>
            <a:r>
              <a:rPr lang="it-IT" dirty="0" err="1" smtClean="0"/>
              <a:t>behaviors</a:t>
            </a:r>
            <a:endParaRPr lang="it-IT" dirty="0"/>
          </a:p>
        </p:txBody>
      </p:sp>
      <p:pic>
        <p:nvPicPr>
          <p:cNvPr id="4" name="Picture 2" descr="C:\Users\piuri\Desktop\LightPlaysized-14319604265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076" y="76200"/>
            <a:ext cx="2839524" cy="161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368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6180880" y="0"/>
            <a:ext cx="2734520" cy="5943600"/>
          </a:xfrm>
          <a:custGeom>
            <a:avLst/>
            <a:gdLst>
              <a:gd name="connsiteX0" fmla="*/ 1088020 w 1088020"/>
              <a:gd name="connsiteY0" fmla="*/ 1226917 h 1226917"/>
              <a:gd name="connsiteX1" fmla="*/ 1018572 w 1088020"/>
              <a:gd name="connsiteY1" fmla="*/ 1157469 h 1226917"/>
              <a:gd name="connsiteX2" fmla="*/ 983848 w 1088020"/>
              <a:gd name="connsiteY2" fmla="*/ 1134319 h 1226917"/>
              <a:gd name="connsiteX3" fmla="*/ 914400 w 1088020"/>
              <a:gd name="connsiteY3" fmla="*/ 1064871 h 1226917"/>
              <a:gd name="connsiteX4" fmla="*/ 891251 w 1088020"/>
              <a:gd name="connsiteY4" fmla="*/ 1030147 h 1226917"/>
              <a:gd name="connsiteX5" fmla="*/ 844952 w 1088020"/>
              <a:gd name="connsiteY5" fmla="*/ 1018573 h 1226917"/>
              <a:gd name="connsiteX6" fmla="*/ 416689 w 1088020"/>
              <a:gd name="connsiteY6" fmla="*/ 1006998 h 1226917"/>
              <a:gd name="connsiteX7" fmla="*/ 347241 w 1088020"/>
              <a:gd name="connsiteY7" fmla="*/ 995423 h 1226917"/>
              <a:gd name="connsiteX8" fmla="*/ 324091 w 1088020"/>
              <a:gd name="connsiteY8" fmla="*/ 960699 h 1226917"/>
              <a:gd name="connsiteX9" fmla="*/ 277792 w 1088020"/>
              <a:gd name="connsiteY9" fmla="*/ 925975 h 1226917"/>
              <a:gd name="connsiteX10" fmla="*/ 219919 w 1088020"/>
              <a:gd name="connsiteY10" fmla="*/ 856527 h 1226917"/>
              <a:gd name="connsiteX11" fmla="*/ 185195 w 1088020"/>
              <a:gd name="connsiteY11" fmla="*/ 810228 h 1226917"/>
              <a:gd name="connsiteX12" fmla="*/ 104172 w 1088020"/>
              <a:gd name="connsiteY12" fmla="*/ 752355 h 1226917"/>
              <a:gd name="connsiteX13" fmla="*/ 69448 w 1088020"/>
              <a:gd name="connsiteY13" fmla="*/ 717631 h 1226917"/>
              <a:gd name="connsiteX14" fmla="*/ 34724 w 1088020"/>
              <a:gd name="connsiteY14" fmla="*/ 659757 h 1226917"/>
              <a:gd name="connsiteX15" fmla="*/ 11575 w 1088020"/>
              <a:gd name="connsiteY15" fmla="*/ 567160 h 1226917"/>
              <a:gd name="connsiteX16" fmla="*/ 0 w 1088020"/>
              <a:gd name="connsiteY16" fmla="*/ 532436 h 1226917"/>
              <a:gd name="connsiteX17" fmla="*/ 11575 w 1088020"/>
              <a:gd name="connsiteY17" fmla="*/ 185195 h 1226917"/>
              <a:gd name="connsiteX18" fmla="*/ 46299 w 1088020"/>
              <a:gd name="connsiteY18" fmla="*/ 150471 h 1226917"/>
              <a:gd name="connsiteX19" fmla="*/ 115747 w 1088020"/>
              <a:gd name="connsiteY19" fmla="*/ 104173 h 1226917"/>
              <a:gd name="connsiteX20" fmla="*/ 162046 w 1088020"/>
              <a:gd name="connsiteY20" fmla="*/ 46299 h 1226917"/>
              <a:gd name="connsiteX21" fmla="*/ 196770 w 1088020"/>
              <a:gd name="connsiteY21" fmla="*/ 0 h 1226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88020" h="1226917">
                <a:moveTo>
                  <a:pt x="1088020" y="1226917"/>
                </a:moveTo>
                <a:cubicBezTo>
                  <a:pt x="1064871" y="1203768"/>
                  <a:pt x="1043041" y="1179219"/>
                  <a:pt x="1018572" y="1157469"/>
                </a:cubicBezTo>
                <a:cubicBezTo>
                  <a:pt x="1008175" y="1148227"/>
                  <a:pt x="992901" y="1144881"/>
                  <a:pt x="983848" y="1134319"/>
                </a:cubicBezTo>
                <a:cubicBezTo>
                  <a:pt x="918247" y="1057784"/>
                  <a:pt x="983808" y="1088008"/>
                  <a:pt x="914400" y="1064871"/>
                </a:cubicBezTo>
                <a:cubicBezTo>
                  <a:pt x="906684" y="1053296"/>
                  <a:pt x="902826" y="1037863"/>
                  <a:pt x="891251" y="1030147"/>
                </a:cubicBezTo>
                <a:cubicBezTo>
                  <a:pt x="878015" y="1021323"/>
                  <a:pt x="860841" y="1019348"/>
                  <a:pt x="844952" y="1018573"/>
                </a:cubicBezTo>
                <a:cubicBezTo>
                  <a:pt x="702315" y="1011615"/>
                  <a:pt x="559443" y="1010856"/>
                  <a:pt x="416689" y="1006998"/>
                </a:cubicBezTo>
                <a:cubicBezTo>
                  <a:pt x="393540" y="1003140"/>
                  <a:pt x="368232" y="1005919"/>
                  <a:pt x="347241" y="995423"/>
                </a:cubicBezTo>
                <a:cubicBezTo>
                  <a:pt x="334798" y="989202"/>
                  <a:pt x="333928" y="970536"/>
                  <a:pt x="324091" y="960699"/>
                </a:cubicBezTo>
                <a:cubicBezTo>
                  <a:pt x="310450" y="947058"/>
                  <a:pt x="293225" y="937550"/>
                  <a:pt x="277792" y="925975"/>
                </a:cubicBezTo>
                <a:cubicBezTo>
                  <a:pt x="228130" y="826648"/>
                  <a:pt x="285360" y="921968"/>
                  <a:pt x="219919" y="856527"/>
                </a:cubicBezTo>
                <a:cubicBezTo>
                  <a:pt x="206278" y="842886"/>
                  <a:pt x="198836" y="823869"/>
                  <a:pt x="185195" y="810228"/>
                </a:cubicBezTo>
                <a:cubicBezTo>
                  <a:pt x="143495" y="768528"/>
                  <a:pt x="143606" y="785216"/>
                  <a:pt x="104172" y="752355"/>
                </a:cubicBezTo>
                <a:cubicBezTo>
                  <a:pt x="91597" y="741876"/>
                  <a:pt x="81023" y="729206"/>
                  <a:pt x="69448" y="717631"/>
                </a:cubicBezTo>
                <a:cubicBezTo>
                  <a:pt x="36658" y="619264"/>
                  <a:pt x="82389" y="739199"/>
                  <a:pt x="34724" y="659757"/>
                </a:cubicBezTo>
                <a:cubicBezTo>
                  <a:pt x="23383" y="640855"/>
                  <a:pt x="15133" y="581391"/>
                  <a:pt x="11575" y="567160"/>
                </a:cubicBezTo>
                <a:cubicBezTo>
                  <a:pt x="8616" y="555323"/>
                  <a:pt x="3858" y="544011"/>
                  <a:pt x="0" y="532436"/>
                </a:cubicBezTo>
                <a:cubicBezTo>
                  <a:pt x="3858" y="416689"/>
                  <a:pt x="-2361" y="300165"/>
                  <a:pt x="11575" y="185195"/>
                </a:cubicBezTo>
                <a:cubicBezTo>
                  <a:pt x="13545" y="168945"/>
                  <a:pt x="33378" y="160521"/>
                  <a:pt x="46299" y="150471"/>
                </a:cubicBezTo>
                <a:cubicBezTo>
                  <a:pt x="68260" y="133390"/>
                  <a:pt x="115747" y="104173"/>
                  <a:pt x="115747" y="104173"/>
                </a:cubicBezTo>
                <a:cubicBezTo>
                  <a:pt x="186996" y="-2702"/>
                  <a:pt x="96074" y="128764"/>
                  <a:pt x="162046" y="46299"/>
                </a:cubicBezTo>
                <a:cubicBezTo>
                  <a:pt x="214399" y="-19142"/>
                  <a:pt x="165091" y="31679"/>
                  <a:pt x="196770" y="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Picture Placeholder 8" descr="shutterstock_5838226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8" r="21448"/>
          <a:stretch>
            <a:fillRect/>
          </a:stretch>
        </p:blipFill>
        <p:spPr bwMode="auto">
          <a:xfrm>
            <a:off x="6705600" y="755506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482674"/>
      </p:ext>
    </p:extLst>
  </p:cSld>
  <p:clrMapOvr>
    <a:masterClrMapping/>
  </p:clrMapOvr>
</p:sld>
</file>

<file path=ppt/theme/theme1.xml><?xml version="1.0" encoding="utf-8"?>
<a:theme xmlns:a="http://schemas.openxmlformats.org/drawingml/2006/main" name="IEEE Master Brand Template">
  <a:themeElements>
    <a:clrScheme name="IEEE Corporate">
      <a:dk1>
        <a:sysClr val="windowText" lastClr="000000"/>
      </a:dk1>
      <a:lt1>
        <a:sysClr val="window" lastClr="FFFFFF"/>
      </a:lt1>
      <a:dk2>
        <a:srgbClr val="00678F"/>
      </a:dk2>
      <a:lt2>
        <a:srgbClr val="EEECE1"/>
      </a:lt2>
      <a:accent1>
        <a:srgbClr val="0066A1"/>
      </a:accent1>
      <a:accent2>
        <a:srgbClr val="E37222"/>
      </a:accent2>
      <a:accent3>
        <a:srgbClr val="71953D"/>
      </a:accent3>
      <a:accent4>
        <a:srgbClr val="6B1F7C"/>
      </a:accent4>
      <a:accent5>
        <a:srgbClr val="009FDB"/>
      </a:accent5>
      <a:accent6>
        <a:srgbClr val="810031"/>
      </a:accent6>
      <a:hlink>
        <a:srgbClr val="0066A1"/>
      </a:hlink>
      <a:folHlink>
        <a:srgbClr val="541868"/>
      </a:folHlink>
    </a:clrScheme>
    <a:fontScheme name="Office">
      <a:majorFont>
        <a:latin typeface="Verdan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ln>
          <a:noFill/>
        </a:ln>
      </a:spPr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213</Words>
  <Application>Microsoft Office PowerPoint</Application>
  <PresentationFormat>On-screen Show (4:3)</PresentationFormat>
  <Paragraphs>60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Lucida Grande</vt:lpstr>
      <vt:lpstr>Times New Roman</vt:lpstr>
      <vt:lpstr>Verdana</vt:lpstr>
      <vt:lpstr>Wingdings</vt:lpstr>
      <vt:lpstr>IEEE Master Brand Template</vt:lpstr>
      <vt:lpstr>Nurturing Technical Communities: TAB Priority and MGA Cooperation</vt:lpstr>
      <vt:lpstr>IEEE TAB Mission</vt:lpstr>
      <vt:lpstr>The Goal…</vt:lpstr>
      <vt:lpstr>TAB Priorities</vt:lpstr>
      <vt:lpstr>TAB Priorities</vt:lpstr>
      <vt:lpstr>TAB-MGA Cooperation</vt:lpstr>
      <vt:lpstr>Questions?</vt:lpstr>
    </vt:vector>
  </TitlesOfParts>
  <Company>IEEE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M Pilecki</dc:creator>
  <cp:lastModifiedBy>Vincenzo Piuri</cp:lastModifiedBy>
  <cp:revision>24</cp:revision>
  <dcterms:created xsi:type="dcterms:W3CDTF">2015-02-27T20:13:37Z</dcterms:created>
  <dcterms:modified xsi:type="dcterms:W3CDTF">2016-01-18T12:27:19Z</dcterms:modified>
</cp:coreProperties>
</file>